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0.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rawing1.xml" ContentType="application/vnd.ms-office.drawingml.diagramDrawing+xml"/>
  <Override PartName="/ppt/comments/comment2.xml" ContentType="application/vnd.openxmlformats-officedocument.presentationml.comments+xml"/>
  <Override PartName="/ppt/comments/comment1.xml" ContentType="application/vnd.openxmlformats-officedocument.presentationml.comments+xml"/>
  <Override PartName="/ppt/comments/comment3.xml" ContentType="application/vnd.openxmlformats-officedocument.presentationml.comments+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2.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9" r:id="rId4"/>
    <p:sldId id="287" r:id="rId5"/>
    <p:sldId id="288" r:id="rId6"/>
    <p:sldId id="289" r:id="rId7"/>
    <p:sldId id="290" r:id="rId8"/>
    <p:sldId id="291" r:id="rId9"/>
    <p:sldId id="292" r:id="rId10"/>
    <p:sldId id="293" r:id="rId11"/>
    <p:sldId id="260" r:id="rId12"/>
    <p:sldId id="285" r:id="rId13"/>
    <p:sldId id="286" r:id="rId14"/>
    <p:sldId id="284" r:id="rId15"/>
    <p:sldId id="263" r:id="rId16"/>
    <p:sldId id="264" r:id="rId17"/>
    <p:sldId id="266" r:id="rId18"/>
    <p:sldId id="274" r:id="rId19"/>
    <p:sldId id="276" r:id="rId20"/>
    <p:sldId id="268" r:id="rId21"/>
    <p:sldId id="267" r:id="rId22"/>
    <p:sldId id="271" r:id="rId23"/>
    <p:sldId id="281" r:id="rId24"/>
    <p:sldId id="296" r:id="rId25"/>
    <p:sldId id="297" r:id="rId26"/>
    <p:sldId id="272" r:id="rId27"/>
    <p:sldId id="269" r:id="rId28"/>
    <p:sldId id="277" r:id="rId29"/>
    <p:sldId id="278" r:id="rId30"/>
    <p:sldId id="29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YA0143550" initials="M" lastIdx="1" clrIdx="0">
    <p:extLst>
      <p:ext uri="{19B8F6BF-5375-455C-9EA6-DF929625EA0E}">
        <p15:presenceInfo xmlns:p15="http://schemas.microsoft.com/office/powerpoint/2012/main" userId="MYA0143550"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2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39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4-04T14:06:08.792" idx="1">
    <p:pos x="10" y="10"/>
    <p:text>S=Short term
M=Medium term
L=Long term</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4-04T14:06:08.792" idx="1">
    <p:pos x="10" y="10"/>
    <p:text>S=Short term
M=Medium term
L=Long term</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7-04-04T14:06:08.792" idx="1">
    <p:pos x="10" y="10"/>
    <p:text>S=Short term
M=Medium term
L=Long term</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69D771-5FD3-43FD-8D60-13D83CAD4F70}" type="doc">
      <dgm:prSet loTypeId="urn:microsoft.com/office/officeart/2005/8/layout/radial1" loCatId="cycle" qsTypeId="urn:microsoft.com/office/officeart/2005/8/quickstyle/simple1" qsCatId="simple" csTypeId="urn:microsoft.com/office/officeart/2005/8/colors/accent2_2" csCatId="accent2" phldr="1"/>
      <dgm:spPr/>
      <dgm:t>
        <a:bodyPr/>
        <a:lstStyle/>
        <a:p>
          <a:endParaRPr lang="en-US"/>
        </a:p>
      </dgm:t>
    </dgm:pt>
    <dgm:pt modelId="{37BCDD36-202C-44AB-914F-04961156990B}">
      <dgm:prSet phldrT="[Text]" custT="1"/>
      <dgm:spPr/>
      <dgm:t>
        <a:bodyPr/>
        <a:lstStyle/>
        <a:p>
          <a:r>
            <a:rPr lang="en-US" sz="2800" b="1" dirty="0">
              <a:solidFill>
                <a:schemeClr val="tx1"/>
              </a:solidFill>
            </a:rPr>
            <a:t>Jordan NCI</a:t>
          </a:r>
        </a:p>
      </dgm:t>
    </dgm:pt>
    <dgm:pt modelId="{522F0650-7DD7-424C-8C2A-107D157A9C4B}" type="parTrans" cxnId="{0D3C888E-24BF-4BA8-86F3-963A293A334B}">
      <dgm:prSet/>
      <dgm:spPr/>
      <dgm:t>
        <a:bodyPr/>
        <a:lstStyle/>
        <a:p>
          <a:endParaRPr lang="en-US" b="0"/>
        </a:p>
      </dgm:t>
    </dgm:pt>
    <dgm:pt modelId="{38D22A73-CBB7-4B11-9641-DB5374E75179}" type="sibTrans" cxnId="{0D3C888E-24BF-4BA8-86F3-963A293A334B}">
      <dgm:prSet/>
      <dgm:spPr/>
      <dgm:t>
        <a:bodyPr/>
        <a:lstStyle/>
        <a:p>
          <a:endParaRPr lang="en-US" b="0"/>
        </a:p>
      </dgm:t>
    </dgm:pt>
    <dgm:pt modelId="{149B64DE-9D6D-469C-80E0-A4B5B87BE5AA}">
      <dgm:prSet phldrT="[Text]" custT="1"/>
      <dgm:spPr/>
      <dgm:t>
        <a:bodyPr/>
        <a:lstStyle/>
        <a:p>
          <a:r>
            <a:rPr lang="en-US" sz="1800" b="0" dirty="0"/>
            <a:t>Activate Policy Instrument</a:t>
          </a:r>
        </a:p>
      </dgm:t>
    </dgm:pt>
    <dgm:pt modelId="{5F29994B-20D4-48FE-A49B-A3D7930F4F81}" type="parTrans" cxnId="{1B687EB2-57A2-4AEE-A276-D4BD6C943685}">
      <dgm:prSet/>
      <dgm:spPr/>
      <dgm:t>
        <a:bodyPr/>
        <a:lstStyle/>
        <a:p>
          <a:endParaRPr lang="en-US" b="0"/>
        </a:p>
      </dgm:t>
    </dgm:pt>
    <dgm:pt modelId="{8E547A2F-D33C-40FD-B636-60194BFB70AB}" type="sibTrans" cxnId="{1B687EB2-57A2-4AEE-A276-D4BD6C943685}">
      <dgm:prSet/>
      <dgm:spPr/>
      <dgm:t>
        <a:bodyPr/>
        <a:lstStyle/>
        <a:p>
          <a:endParaRPr lang="en-US" b="0"/>
        </a:p>
      </dgm:t>
    </dgm:pt>
    <dgm:pt modelId="{413331E9-034D-484F-A818-3557398B3F89}">
      <dgm:prSet phldrT="[Text]" custT="1"/>
      <dgm:spPr/>
      <dgm:t>
        <a:bodyPr/>
        <a:lstStyle/>
        <a:p>
          <a:r>
            <a:rPr lang="en-US" sz="1600" b="0" dirty="0"/>
            <a:t>Streamline and Manage new Funding Models</a:t>
          </a:r>
        </a:p>
      </dgm:t>
    </dgm:pt>
    <dgm:pt modelId="{2851D3C8-9544-4199-9287-4E42537716F4}" type="parTrans" cxnId="{B04EDF30-1668-44D9-B5EB-4E4F99C63A50}">
      <dgm:prSet/>
      <dgm:spPr/>
      <dgm:t>
        <a:bodyPr/>
        <a:lstStyle/>
        <a:p>
          <a:endParaRPr lang="en-US" b="0"/>
        </a:p>
      </dgm:t>
    </dgm:pt>
    <dgm:pt modelId="{5D6E1AD9-8ADF-46FE-B3D2-F8B857B8EBE9}" type="sibTrans" cxnId="{B04EDF30-1668-44D9-B5EB-4E4F99C63A50}">
      <dgm:prSet/>
      <dgm:spPr/>
      <dgm:t>
        <a:bodyPr/>
        <a:lstStyle/>
        <a:p>
          <a:endParaRPr lang="en-US" b="0"/>
        </a:p>
      </dgm:t>
    </dgm:pt>
    <dgm:pt modelId="{36BE9799-E732-4534-81B6-46604780A4BD}">
      <dgm:prSet phldrT="[Text]" custT="1"/>
      <dgm:spPr/>
      <dgm:t>
        <a:bodyPr/>
        <a:lstStyle/>
        <a:p>
          <a:r>
            <a:rPr lang="en-US" sz="1600" b="0" dirty="0"/>
            <a:t>Optimize Innovation Resources</a:t>
          </a:r>
        </a:p>
      </dgm:t>
    </dgm:pt>
    <dgm:pt modelId="{6D4AE916-625A-4D51-98AA-009A25CC6285}" type="parTrans" cxnId="{2D2218FA-E98D-4ECC-8352-929A9208333C}">
      <dgm:prSet/>
      <dgm:spPr/>
      <dgm:t>
        <a:bodyPr/>
        <a:lstStyle/>
        <a:p>
          <a:endParaRPr lang="en-US" b="0"/>
        </a:p>
      </dgm:t>
    </dgm:pt>
    <dgm:pt modelId="{064C3895-FF77-4F0B-9B13-88303BAC7B00}" type="sibTrans" cxnId="{2D2218FA-E98D-4ECC-8352-929A9208333C}">
      <dgm:prSet/>
      <dgm:spPr/>
      <dgm:t>
        <a:bodyPr/>
        <a:lstStyle/>
        <a:p>
          <a:endParaRPr lang="en-US" b="0"/>
        </a:p>
      </dgm:t>
    </dgm:pt>
    <dgm:pt modelId="{D746D122-B053-4513-8032-FC66C042AE05}">
      <dgm:prSet phldrT="[Text]" custT="1"/>
      <dgm:spPr/>
      <dgm:t>
        <a:bodyPr/>
        <a:lstStyle/>
        <a:p>
          <a:r>
            <a:rPr lang="en-US" sz="1600" b="0" dirty="0"/>
            <a:t>Lead by Setting Standards</a:t>
          </a:r>
        </a:p>
      </dgm:t>
    </dgm:pt>
    <dgm:pt modelId="{CDBAC344-A4B9-4A43-98A0-C2783E9FD9F5}" type="parTrans" cxnId="{93EF27EB-0F49-4F93-9DF0-19FBCFE8ACC7}">
      <dgm:prSet/>
      <dgm:spPr/>
      <dgm:t>
        <a:bodyPr/>
        <a:lstStyle/>
        <a:p>
          <a:endParaRPr lang="en-US" b="0"/>
        </a:p>
      </dgm:t>
    </dgm:pt>
    <dgm:pt modelId="{98EBA25E-F81F-47C4-9399-B3A702031B1B}" type="sibTrans" cxnId="{93EF27EB-0F49-4F93-9DF0-19FBCFE8ACC7}">
      <dgm:prSet/>
      <dgm:spPr/>
      <dgm:t>
        <a:bodyPr/>
        <a:lstStyle/>
        <a:p>
          <a:endParaRPr lang="en-US" b="0"/>
        </a:p>
      </dgm:t>
    </dgm:pt>
    <dgm:pt modelId="{BA2ACA7A-6D16-4355-B74B-E4D65FC52680}">
      <dgm:prSet custT="1"/>
      <dgm:spPr/>
      <dgm:t>
        <a:bodyPr/>
        <a:lstStyle/>
        <a:p>
          <a:r>
            <a:rPr lang="en-US" sz="1400" b="0" dirty="0"/>
            <a:t>Brand Jordan’s  Innovation and Put value and Excellence</a:t>
          </a:r>
        </a:p>
      </dgm:t>
    </dgm:pt>
    <dgm:pt modelId="{B41E2E54-E04D-4408-B7BA-2DE8036F9A6F}" type="parTrans" cxnId="{B8D040FF-7DE8-489E-B212-3B73C7EA9115}">
      <dgm:prSet/>
      <dgm:spPr/>
      <dgm:t>
        <a:bodyPr/>
        <a:lstStyle/>
        <a:p>
          <a:endParaRPr lang="en-US" b="0"/>
        </a:p>
      </dgm:t>
    </dgm:pt>
    <dgm:pt modelId="{A646ED59-F20F-4C1F-A0B8-C9C855D11E73}" type="sibTrans" cxnId="{B8D040FF-7DE8-489E-B212-3B73C7EA9115}">
      <dgm:prSet/>
      <dgm:spPr/>
      <dgm:t>
        <a:bodyPr/>
        <a:lstStyle/>
        <a:p>
          <a:endParaRPr lang="en-US" b="0"/>
        </a:p>
      </dgm:t>
    </dgm:pt>
    <dgm:pt modelId="{B41F6E04-BB53-45CA-A3E4-C0B2C392BEE7}">
      <dgm:prSet custT="1"/>
      <dgm:spPr/>
      <dgm:t>
        <a:bodyPr/>
        <a:lstStyle/>
        <a:p>
          <a:r>
            <a:rPr lang="en-US" sz="1500" b="0" dirty="0"/>
            <a:t>Catalyze Collaboration and Commercialization</a:t>
          </a:r>
        </a:p>
      </dgm:t>
    </dgm:pt>
    <dgm:pt modelId="{872F9A69-2816-4CC2-A4C2-4DFD5C56E1FB}" type="parTrans" cxnId="{C9962D24-D0DC-462D-8600-58B1E8E4D01B}">
      <dgm:prSet/>
      <dgm:spPr/>
      <dgm:t>
        <a:bodyPr/>
        <a:lstStyle/>
        <a:p>
          <a:endParaRPr lang="en-US" b="0"/>
        </a:p>
      </dgm:t>
    </dgm:pt>
    <dgm:pt modelId="{96DF5C0F-6630-4F4F-959C-AA6343AEFBEA}" type="sibTrans" cxnId="{C9962D24-D0DC-462D-8600-58B1E8E4D01B}">
      <dgm:prSet/>
      <dgm:spPr/>
      <dgm:t>
        <a:bodyPr/>
        <a:lstStyle/>
        <a:p>
          <a:endParaRPr lang="en-US" b="0"/>
        </a:p>
      </dgm:t>
    </dgm:pt>
    <dgm:pt modelId="{59F76F0D-6D5F-4EF3-81AB-2B7C5CF5AFE0}">
      <dgm:prSet custT="1"/>
      <dgm:spPr/>
      <dgm:t>
        <a:bodyPr/>
        <a:lstStyle/>
        <a:p>
          <a:r>
            <a:rPr lang="en-US" sz="1800" b="0" dirty="0"/>
            <a:t>Empower Untapped Innovators</a:t>
          </a:r>
        </a:p>
      </dgm:t>
    </dgm:pt>
    <dgm:pt modelId="{DC2FB37F-6C0E-447D-8592-6791EE36260B}" type="parTrans" cxnId="{0D282B4D-6AD3-4C98-BEA2-6CA1D10B035A}">
      <dgm:prSet/>
      <dgm:spPr/>
      <dgm:t>
        <a:bodyPr/>
        <a:lstStyle/>
        <a:p>
          <a:endParaRPr lang="en-US" b="0"/>
        </a:p>
      </dgm:t>
    </dgm:pt>
    <dgm:pt modelId="{BF46B9EA-22CD-490A-BEF2-0CCEE4F169A6}" type="sibTrans" cxnId="{0D282B4D-6AD3-4C98-BEA2-6CA1D10B035A}">
      <dgm:prSet/>
      <dgm:spPr/>
      <dgm:t>
        <a:bodyPr/>
        <a:lstStyle/>
        <a:p>
          <a:endParaRPr lang="en-US" b="0"/>
        </a:p>
      </dgm:t>
    </dgm:pt>
    <dgm:pt modelId="{29ED93E5-16F1-4C03-B320-7EA34ED69C63}" type="pres">
      <dgm:prSet presAssocID="{BD69D771-5FD3-43FD-8D60-13D83CAD4F70}" presName="cycle" presStyleCnt="0">
        <dgm:presLayoutVars>
          <dgm:chMax val="1"/>
          <dgm:dir/>
          <dgm:animLvl val="ctr"/>
          <dgm:resizeHandles val="exact"/>
        </dgm:presLayoutVars>
      </dgm:prSet>
      <dgm:spPr/>
      <dgm:t>
        <a:bodyPr/>
        <a:lstStyle/>
        <a:p>
          <a:endParaRPr lang="en-US"/>
        </a:p>
      </dgm:t>
    </dgm:pt>
    <dgm:pt modelId="{1F079EF3-30BA-451E-92F0-A888894BD16D}" type="pres">
      <dgm:prSet presAssocID="{37BCDD36-202C-44AB-914F-04961156990B}" presName="centerShape" presStyleLbl="node0" presStyleIdx="0" presStyleCnt="1" custScaleX="127970" custScaleY="115751"/>
      <dgm:spPr/>
      <dgm:t>
        <a:bodyPr/>
        <a:lstStyle/>
        <a:p>
          <a:endParaRPr lang="en-US"/>
        </a:p>
      </dgm:t>
    </dgm:pt>
    <dgm:pt modelId="{F11CEAA6-C9AE-4A08-A717-ADE0A41CD1D5}" type="pres">
      <dgm:prSet presAssocID="{5F29994B-20D4-48FE-A49B-A3D7930F4F81}" presName="Name9" presStyleLbl="parChTrans1D2" presStyleIdx="0" presStyleCnt="7"/>
      <dgm:spPr/>
      <dgm:t>
        <a:bodyPr/>
        <a:lstStyle/>
        <a:p>
          <a:endParaRPr lang="en-US"/>
        </a:p>
      </dgm:t>
    </dgm:pt>
    <dgm:pt modelId="{9B763892-661A-4133-B241-5F116E2CCF66}" type="pres">
      <dgm:prSet presAssocID="{5F29994B-20D4-48FE-A49B-A3D7930F4F81}" presName="connTx" presStyleLbl="parChTrans1D2" presStyleIdx="0" presStyleCnt="7"/>
      <dgm:spPr/>
      <dgm:t>
        <a:bodyPr/>
        <a:lstStyle/>
        <a:p>
          <a:endParaRPr lang="en-US"/>
        </a:p>
      </dgm:t>
    </dgm:pt>
    <dgm:pt modelId="{B90CE996-B930-4A64-B7DD-D80D2DDD3FA1}" type="pres">
      <dgm:prSet presAssocID="{149B64DE-9D6D-469C-80E0-A4B5B87BE5AA}" presName="node" presStyleLbl="node1" presStyleIdx="0" presStyleCnt="7" custScaleX="127066" custScaleY="119591">
        <dgm:presLayoutVars>
          <dgm:bulletEnabled val="1"/>
        </dgm:presLayoutVars>
      </dgm:prSet>
      <dgm:spPr/>
      <dgm:t>
        <a:bodyPr/>
        <a:lstStyle/>
        <a:p>
          <a:endParaRPr lang="en-US"/>
        </a:p>
      </dgm:t>
    </dgm:pt>
    <dgm:pt modelId="{58E8911A-0781-4156-A746-A10030F7E3A5}" type="pres">
      <dgm:prSet presAssocID="{DC2FB37F-6C0E-447D-8592-6791EE36260B}" presName="Name9" presStyleLbl="parChTrans1D2" presStyleIdx="1" presStyleCnt="7"/>
      <dgm:spPr/>
      <dgm:t>
        <a:bodyPr/>
        <a:lstStyle/>
        <a:p>
          <a:endParaRPr lang="en-US"/>
        </a:p>
      </dgm:t>
    </dgm:pt>
    <dgm:pt modelId="{64639473-85D9-4196-BA71-C26A2BF7F5CF}" type="pres">
      <dgm:prSet presAssocID="{DC2FB37F-6C0E-447D-8592-6791EE36260B}" presName="connTx" presStyleLbl="parChTrans1D2" presStyleIdx="1" presStyleCnt="7"/>
      <dgm:spPr/>
      <dgm:t>
        <a:bodyPr/>
        <a:lstStyle/>
        <a:p>
          <a:endParaRPr lang="en-US"/>
        </a:p>
      </dgm:t>
    </dgm:pt>
    <dgm:pt modelId="{3C088B28-14B2-46ED-9CB7-2CD03F65965D}" type="pres">
      <dgm:prSet presAssocID="{59F76F0D-6D5F-4EF3-81AB-2B7C5CF5AFE0}" presName="node" presStyleLbl="node1" presStyleIdx="1" presStyleCnt="7" custScaleX="127066" custScaleY="119591">
        <dgm:presLayoutVars>
          <dgm:bulletEnabled val="1"/>
        </dgm:presLayoutVars>
      </dgm:prSet>
      <dgm:spPr/>
      <dgm:t>
        <a:bodyPr/>
        <a:lstStyle/>
        <a:p>
          <a:endParaRPr lang="en-US"/>
        </a:p>
      </dgm:t>
    </dgm:pt>
    <dgm:pt modelId="{F41675F5-8338-4986-AE09-43F80BF983FA}" type="pres">
      <dgm:prSet presAssocID="{872F9A69-2816-4CC2-A4C2-4DFD5C56E1FB}" presName="Name9" presStyleLbl="parChTrans1D2" presStyleIdx="2" presStyleCnt="7"/>
      <dgm:spPr/>
      <dgm:t>
        <a:bodyPr/>
        <a:lstStyle/>
        <a:p>
          <a:endParaRPr lang="en-US"/>
        </a:p>
      </dgm:t>
    </dgm:pt>
    <dgm:pt modelId="{72054E8D-ACA7-488A-AFCA-C5B8BAB11E43}" type="pres">
      <dgm:prSet presAssocID="{872F9A69-2816-4CC2-A4C2-4DFD5C56E1FB}" presName="connTx" presStyleLbl="parChTrans1D2" presStyleIdx="2" presStyleCnt="7"/>
      <dgm:spPr/>
      <dgm:t>
        <a:bodyPr/>
        <a:lstStyle/>
        <a:p>
          <a:endParaRPr lang="en-US"/>
        </a:p>
      </dgm:t>
    </dgm:pt>
    <dgm:pt modelId="{582AC6E3-AA0A-46C3-A310-052971600FFC}" type="pres">
      <dgm:prSet presAssocID="{B41F6E04-BB53-45CA-A3E4-C0B2C392BEE7}" presName="node" presStyleLbl="node1" presStyleIdx="2" presStyleCnt="7" custScaleX="127066" custScaleY="119591">
        <dgm:presLayoutVars>
          <dgm:bulletEnabled val="1"/>
        </dgm:presLayoutVars>
      </dgm:prSet>
      <dgm:spPr/>
      <dgm:t>
        <a:bodyPr/>
        <a:lstStyle/>
        <a:p>
          <a:endParaRPr lang="en-US"/>
        </a:p>
      </dgm:t>
    </dgm:pt>
    <dgm:pt modelId="{63BA5448-165B-4430-B482-6DC8384DC21E}" type="pres">
      <dgm:prSet presAssocID="{B41E2E54-E04D-4408-B7BA-2DE8036F9A6F}" presName="Name9" presStyleLbl="parChTrans1D2" presStyleIdx="3" presStyleCnt="7"/>
      <dgm:spPr/>
      <dgm:t>
        <a:bodyPr/>
        <a:lstStyle/>
        <a:p>
          <a:endParaRPr lang="en-US"/>
        </a:p>
      </dgm:t>
    </dgm:pt>
    <dgm:pt modelId="{CF0087F7-7966-409D-AD1F-989FA799B165}" type="pres">
      <dgm:prSet presAssocID="{B41E2E54-E04D-4408-B7BA-2DE8036F9A6F}" presName="connTx" presStyleLbl="parChTrans1D2" presStyleIdx="3" presStyleCnt="7"/>
      <dgm:spPr/>
      <dgm:t>
        <a:bodyPr/>
        <a:lstStyle/>
        <a:p>
          <a:endParaRPr lang="en-US"/>
        </a:p>
      </dgm:t>
    </dgm:pt>
    <dgm:pt modelId="{590CB550-A080-4464-B2E3-BAA5175CBE09}" type="pres">
      <dgm:prSet presAssocID="{BA2ACA7A-6D16-4355-B74B-E4D65FC52680}" presName="node" presStyleLbl="node1" presStyleIdx="3" presStyleCnt="7" custScaleX="127066" custScaleY="119591">
        <dgm:presLayoutVars>
          <dgm:bulletEnabled val="1"/>
        </dgm:presLayoutVars>
      </dgm:prSet>
      <dgm:spPr/>
      <dgm:t>
        <a:bodyPr/>
        <a:lstStyle/>
        <a:p>
          <a:endParaRPr lang="en-US"/>
        </a:p>
      </dgm:t>
    </dgm:pt>
    <dgm:pt modelId="{509BCB23-4BAD-4290-822D-BA6DD5B51D3B}" type="pres">
      <dgm:prSet presAssocID="{2851D3C8-9544-4199-9287-4E42537716F4}" presName="Name9" presStyleLbl="parChTrans1D2" presStyleIdx="4" presStyleCnt="7"/>
      <dgm:spPr/>
      <dgm:t>
        <a:bodyPr/>
        <a:lstStyle/>
        <a:p>
          <a:endParaRPr lang="en-US"/>
        </a:p>
      </dgm:t>
    </dgm:pt>
    <dgm:pt modelId="{671D1DD7-D708-41C8-9DBC-65021BA2672E}" type="pres">
      <dgm:prSet presAssocID="{2851D3C8-9544-4199-9287-4E42537716F4}" presName="connTx" presStyleLbl="parChTrans1D2" presStyleIdx="4" presStyleCnt="7"/>
      <dgm:spPr/>
      <dgm:t>
        <a:bodyPr/>
        <a:lstStyle/>
        <a:p>
          <a:endParaRPr lang="en-US"/>
        </a:p>
      </dgm:t>
    </dgm:pt>
    <dgm:pt modelId="{BAEE8136-C061-4A74-B9AF-00ED79B8DF16}" type="pres">
      <dgm:prSet presAssocID="{413331E9-034D-484F-A818-3557398B3F89}" presName="node" presStyleLbl="node1" presStyleIdx="4" presStyleCnt="7" custScaleX="127066" custScaleY="119591">
        <dgm:presLayoutVars>
          <dgm:bulletEnabled val="1"/>
        </dgm:presLayoutVars>
      </dgm:prSet>
      <dgm:spPr/>
      <dgm:t>
        <a:bodyPr/>
        <a:lstStyle/>
        <a:p>
          <a:endParaRPr lang="en-US"/>
        </a:p>
      </dgm:t>
    </dgm:pt>
    <dgm:pt modelId="{CB5C1A6E-DCAF-4FF5-9CF0-2D7A9043B669}" type="pres">
      <dgm:prSet presAssocID="{6D4AE916-625A-4D51-98AA-009A25CC6285}" presName="Name9" presStyleLbl="parChTrans1D2" presStyleIdx="5" presStyleCnt="7"/>
      <dgm:spPr/>
      <dgm:t>
        <a:bodyPr/>
        <a:lstStyle/>
        <a:p>
          <a:endParaRPr lang="en-US"/>
        </a:p>
      </dgm:t>
    </dgm:pt>
    <dgm:pt modelId="{DD7D321A-3CFD-4CC9-B34A-026E504BE977}" type="pres">
      <dgm:prSet presAssocID="{6D4AE916-625A-4D51-98AA-009A25CC6285}" presName="connTx" presStyleLbl="parChTrans1D2" presStyleIdx="5" presStyleCnt="7"/>
      <dgm:spPr/>
      <dgm:t>
        <a:bodyPr/>
        <a:lstStyle/>
        <a:p>
          <a:endParaRPr lang="en-US"/>
        </a:p>
      </dgm:t>
    </dgm:pt>
    <dgm:pt modelId="{CAFF83C6-AFCF-45FB-B18D-27ADD70F1DD9}" type="pres">
      <dgm:prSet presAssocID="{36BE9799-E732-4534-81B6-46604780A4BD}" presName="node" presStyleLbl="node1" presStyleIdx="5" presStyleCnt="7" custScaleX="127066" custScaleY="119591">
        <dgm:presLayoutVars>
          <dgm:bulletEnabled val="1"/>
        </dgm:presLayoutVars>
      </dgm:prSet>
      <dgm:spPr/>
      <dgm:t>
        <a:bodyPr/>
        <a:lstStyle/>
        <a:p>
          <a:endParaRPr lang="en-US"/>
        </a:p>
      </dgm:t>
    </dgm:pt>
    <dgm:pt modelId="{7844544A-0C04-4DAC-85FC-604360275FC2}" type="pres">
      <dgm:prSet presAssocID="{CDBAC344-A4B9-4A43-98A0-C2783E9FD9F5}" presName="Name9" presStyleLbl="parChTrans1D2" presStyleIdx="6" presStyleCnt="7"/>
      <dgm:spPr/>
      <dgm:t>
        <a:bodyPr/>
        <a:lstStyle/>
        <a:p>
          <a:endParaRPr lang="en-US"/>
        </a:p>
      </dgm:t>
    </dgm:pt>
    <dgm:pt modelId="{80A69BD8-CF9D-4985-8B24-8962A436A7FD}" type="pres">
      <dgm:prSet presAssocID="{CDBAC344-A4B9-4A43-98A0-C2783E9FD9F5}" presName="connTx" presStyleLbl="parChTrans1D2" presStyleIdx="6" presStyleCnt="7"/>
      <dgm:spPr/>
      <dgm:t>
        <a:bodyPr/>
        <a:lstStyle/>
        <a:p>
          <a:endParaRPr lang="en-US"/>
        </a:p>
      </dgm:t>
    </dgm:pt>
    <dgm:pt modelId="{AFE5C189-D187-49D8-81D4-70D4AE84AD0E}" type="pres">
      <dgm:prSet presAssocID="{D746D122-B053-4513-8032-FC66C042AE05}" presName="node" presStyleLbl="node1" presStyleIdx="6" presStyleCnt="7" custScaleX="127066" custScaleY="119591">
        <dgm:presLayoutVars>
          <dgm:bulletEnabled val="1"/>
        </dgm:presLayoutVars>
      </dgm:prSet>
      <dgm:spPr/>
      <dgm:t>
        <a:bodyPr/>
        <a:lstStyle/>
        <a:p>
          <a:endParaRPr lang="en-US"/>
        </a:p>
      </dgm:t>
    </dgm:pt>
  </dgm:ptLst>
  <dgm:cxnLst>
    <dgm:cxn modelId="{2B51329B-179E-4790-BA74-28C841692610}" type="presOf" srcId="{6D4AE916-625A-4D51-98AA-009A25CC6285}" destId="{DD7D321A-3CFD-4CC9-B34A-026E504BE977}" srcOrd="1" destOrd="0" presId="urn:microsoft.com/office/officeart/2005/8/layout/radial1"/>
    <dgm:cxn modelId="{1959E6FD-7766-467C-A5E3-E52B010316A5}" type="presOf" srcId="{DC2FB37F-6C0E-447D-8592-6791EE36260B}" destId="{58E8911A-0781-4156-A746-A10030F7E3A5}" srcOrd="0" destOrd="0" presId="urn:microsoft.com/office/officeart/2005/8/layout/radial1"/>
    <dgm:cxn modelId="{93EF27EB-0F49-4F93-9DF0-19FBCFE8ACC7}" srcId="{37BCDD36-202C-44AB-914F-04961156990B}" destId="{D746D122-B053-4513-8032-FC66C042AE05}" srcOrd="6" destOrd="0" parTransId="{CDBAC344-A4B9-4A43-98A0-C2783E9FD9F5}" sibTransId="{98EBA25E-F81F-47C4-9399-B3A702031B1B}"/>
    <dgm:cxn modelId="{A32E4DF3-534E-49C4-9581-6183EA8E0806}" type="presOf" srcId="{BA2ACA7A-6D16-4355-B74B-E4D65FC52680}" destId="{590CB550-A080-4464-B2E3-BAA5175CBE09}" srcOrd="0" destOrd="0" presId="urn:microsoft.com/office/officeart/2005/8/layout/radial1"/>
    <dgm:cxn modelId="{8F22E675-B537-497C-9E44-1E91385C67C3}" type="presOf" srcId="{2851D3C8-9544-4199-9287-4E42537716F4}" destId="{671D1DD7-D708-41C8-9DBC-65021BA2672E}" srcOrd="1" destOrd="0" presId="urn:microsoft.com/office/officeart/2005/8/layout/radial1"/>
    <dgm:cxn modelId="{411E13EE-E2C8-4A6F-AC35-60C0EFA8F3D1}" type="presOf" srcId="{872F9A69-2816-4CC2-A4C2-4DFD5C56E1FB}" destId="{72054E8D-ACA7-488A-AFCA-C5B8BAB11E43}" srcOrd="1" destOrd="0" presId="urn:microsoft.com/office/officeart/2005/8/layout/radial1"/>
    <dgm:cxn modelId="{6ECABA54-D790-4D0F-A50D-10ED8C755CC2}" type="presOf" srcId="{5F29994B-20D4-48FE-A49B-A3D7930F4F81}" destId="{F11CEAA6-C9AE-4A08-A717-ADE0A41CD1D5}" srcOrd="0" destOrd="0" presId="urn:microsoft.com/office/officeart/2005/8/layout/radial1"/>
    <dgm:cxn modelId="{3BA1C46C-6280-4CAE-9275-8A3944C529F3}" type="presOf" srcId="{CDBAC344-A4B9-4A43-98A0-C2783E9FD9F5}" destId="{80A69BD8-CF9D-4985-8B24-8962A436A7FD}" srcOrd="1" destOrd="0" presId="urn:microsoft.com/office/officeart/2005/8/layout/radial1"/>
    <dgm:cxn modelId="{D9C87604-C214-4D36-83DC-8B988B484A89}" type="presOf" srcId="{BD69D771-5FD3-43FD-8D60-13D83CAD4F70}" destId="{29ED93E5-16F1-4C03-B320-7EA34ED69C63}" srcOrd="0" destOrd="0" presId="urn:microsoft.com/office/officeart/2005/8/layout/radial1"/>
    <dgm:cxn modelId="{2D2218FA-E98D-4ECC-8352-929A9208333C}" srcId="{37BCDD36-202C-44AB-914F-04961156990B}" destId="{36BE9799-E732-4534-81B6-46604780A4BD}" srcOrd="5" destOrd="0" parTransId="{6D4AE916-625A-4D51-98AA-009A25CC6285}" sibTransId="{064C3895-FF77-4F0B-9B13-88303BAC7B00}"/>
    <dgm:cxn modelId="{1B687EB2-57A2-4AEE-A276-D4BD6C943685}" srcId="{37BCDD36-202C-44AB-914F-04961156990B}" destId="{149B64DE-9D6D-469C-80E0-A4B5B87BE5AA}" srcOrd="0" destOrd="0" parTransId="{5F29994B-20D4-48FE-A49B-A3D7930F4F81}" sibTransId="{8E547A2F-D33C-40FD-B636-60194BFB70AB}"/>
    <dgm:cxn modelId="{C9962D24-D0DC-462D-8600-58B1E8E4D01B}" srcId="{37BCDD36-202C-44AB-914F-04961156990B}" destId="{B41F6E04-BB53-45CA-A3E4-C0B2C392BEE7}" srcOrd="2" destOrd="0" parTransId="{872F9A69-2816-4CC2-A4C2-4DFD5C56E1FB}" sibTransId="{96DF5C0F-6630-4F4F-959C-AA6343AEFBEA}"/>
    <dgm:cxn modelId="{EBE4C183-FCD3-4DF4-8F46-11DEFA1344BE}" type="presOf" srcId="{B41F6E04-BB53-45CA-A3E4-C0B2C392BEE7}" destId="{582AC6E3-AA0A-46C3-A310-052971600FFC}" srcOrd="0" destOrd="0" presId="urn:microsoft.com/office/officeart/2005/8/layout/radial1"/>
    <dgm:cxn modelId="{B872F7BD-1680-42ED-85FC-05AC88F463A0}" type="presOf" srcId="{36BE9799-E732-4534-81B6-46604780A4BD}" destId="{CAFF83C6-AFCF-45FB-B18D-27ADD70F1DD9}" srcOrd="0" destOrd="0" presId="urn:microsoft.com/office/officeart/2005/8/layout/radial1"/>
    <dgm:cxn modelId="{A8DE21C8-530F-4D25-BF4F-224399F1E62A}" type="presOf" srcId="{59F76F0D-6D5F-4EF3-81AB-2B7C5CF5AFE0}" destId="{3C088B28-14B2-46ED-9CB7-2CD03F65965D}" srcOrd="0" destOrd="0" presId="urn:microsoft.com/office/officeart/2005/8/layout/radial1"/>
    <dgm:cxn modelId="{0D282B4D-6AD3-4C98-BEA2-6CA1D10B035A}" srcId="{37BCDD36-202C-44AB-914F-04961156990B}" destId="{59F76F0D-6D5F-4EF3-81AB-2B7C5CF5AFE0}" srcOrd="1" destOrd="0" parTransId="{DC2FB37F-6C0E-447D-8592-6791EE36260B}" sibTransId="{BF46B9EA-22CD-490A-BEF2-0CCEE4F169A6}"/>
    <dgm:cxn modelId="{B8D040FF-7DE8-489E-B212-3B73C7EA9115}" srcId="{37BCDD36-202C-44AB-914F-04961156990B}" destId="{BA2ACA7A-6D16-4355-B74B-E4D65FC52680}" srcOrd="3" destOrd="0" parTransId="{B41E2E54-E04D-4408-B7BA-2DE8036F9A6F}" sibTransId="{A646ED59-F20F-4C1F-A0B8-C9C855D11E73}"/>
    <dgm:cxn modelId="{15F41DF5-9283-46FF-AE78-4312A739105F}" type="presOf" srcId="{37BCDD36-202C-44AB-914F-04961156990B}" destId="{1F079EF3-30BA-451E-92F0-A888894BD16D}" srcOrd="0" destOrd="0" presId="urn:microsoft.com/office/officeart/2005/8/layout/radial1"/>
    <dgm:cxn modelId="{5AFDC6EF-6360-4749-A95D-34F49855A0DD}" type="presOf" srcId="{2851D3C8-9544-4199-9287-4E42537716F4}" destId="{509BCB23-4BAD-4290-822D-BA6DD5B51D3B}" srcOrd="0" destOrd="0" presId="urn:microsoft.com/office/officeart/2005/8/layout/radial1"/>
    <dgm:cxn modelId="{C2A42D3B-17BB-472F-AC31-6C83D6BD1AE7}" type="presOf" srcId="{6D4AE916-625A-4D51-98AA-009A25CC6285}" destId="{CB5C1A6E-DCAF-4FF5-9CF0-2D7A9043B669}" srcOrd="0" destOrd="0" presId="urn:microsoft.com/office/officeart/2005/8/layout/radial1"/>
    <dgm:cxn modelId="{8B108B06-3E5C-400D-8A42-2C7FC058C96D}" type="presOf" srcId="{872F9A69-2816-4CC2-A4C2-4DFD5C56E1FB}" destId="{F41675F5-8338-4986-AE09-43F80BF983FA}" srcOrd="0" destOrd="0" presId="urn:microsoft.com/office/officeart/2005/8/layout/radial1"/>
    <dgm:cxn modelId="{5B617EC4-9643-46C1-8324-883D69E6CA5F}" type="presOf" srcId="{B41E2E54-E04D-4408-B7BA-2DE8036F9A6F}" destId="{63BA5448-165B-4430-B482-6DC8384DC21E}" srcOrd="0" destOrd="0" presId="urn:microsoft.com/office/officeart/2005/8/layout/radial1"/>
    <dgm:cxn modelId="{0D3C888E-24BF-4BA8-86F3-963A293A334B}" srcId="{BD69D771-5FD3-43FD-8D60-13D83CAD4F70}" destId="{37BCDD36-202C-44AB-914F-04961156990B}" srcOrd="0" destOrd="0" parTransId="{522F0650-7DD7-424C-8C2A-107D157A9C4B}" sibTransId="{38D22A73-CBB7-4B11-9641-DB5374E75179}"/>
    <dgm:cxn modelId="{7B6197BA-987A-457E-ACD9-3BF838151467}" type="presOf" srcId="{D746D122-B053-4513-8032-FC66C042AE05}" destId="{AFE5C189-D187-49D8-81D4-70D4AE84AD0E}" srcOrd="0" destOrd="0" presId="urn:microsoft.com/office/officeart/2005/8/layout/radial1"/>
    <dgm:cxn modelId="{20B54432-CA3F-4E88-AF2D-618DA161EE47}" type="presOf" srcId="{DC2FB37F-6C0E-447D-8592-6791EE36260B}" destId="{64639473-85D9-4196-BA71-C26A2BF7F5CF}" srcOrd="1" destOrd="0" presId="urn:microsoft.com/office/officeart/2005/8/layout/radial1"/>
    <dgm:cxn modelId="{B204AF4F-EB84-42B5-932A-1716021BDBF6}" type="presOf" srcId="{413331E9-034D-484F-A818-3557398B3F89}" destId="{BAEE8136-C061-4A74-B9AF-00ED79B8DF16}" srcOrd="0" destOrd="0" presId="urn:microsoft.com/office/officeart/2005/8/layout/radial1"/>
    <dgm:cxn modelId="{727A7E08-848D-4B52-9E4A-1AF1D0D8776B}" type="presOf" srcId="{CDBAC344-A4B9-4A43-98A0-C2783E9FD9F5}" destId="{7844544A-0C04-4DAC-85FC-604360275FC2}" srcOrd="0" destOrd="0" presId="urn:microsoft.com/office/officeart/2005/8/layout/radial1"/>
    <dgm:cxn modelId="{B04EDF30-1668-44D9-B5EB-4E4F99C63A50}" srcId="{37BCDD36-202C-44AB-914F-04961156990B}" destId="{413331E9-034D-484F-A818-3557398B3F89}" srcOrd="4" destOrd="0" parTransId="{2851D3C8-9544-4199-9287-4E42537716F4}" sibTransId="{5D6E1AD9-8ADF-46FE-B3D2-F8B857B8EBE9}"/>
    <dgm:cxn modelId="{CD36D122-3A73-4EE4-9940-0253B1319381}" type="presOf" srcId="{B41E2E54-E04D-4408-B7BA-2DE8036F9A6F}" destId="{CF0087F7-7966-409D-AD1F-989FA799B165}" srcOrd="1" destOrd="0" presId="urn:microsoft.com/office/officeart/2005/8/layout/radial1"/>
    <dgm:cxn modelId="{56F7A482-FB0C-4EB3-B5EA-C727B7CCC5F2}" type="presOf" srcId="{149B64DE-9D6D-469C-80E0-A4B5B87BE5AA}" destId="{B90CE996-B930-4A64-B7DD-D80D2DDD3FA1}" srcOrd="0" destOrd="0" presId="urn:microsoft.com/office/officeart/2005/8/layout/radial1"/>
    <dgm:cxn modelId="{7ABF59EC-B7B0-4F62-95FA-4668792B8350}" type="presOf" srcId="{5F29994B-20D4-48FE-A49B-A3D7930F4F81}" destId="{9B763892-661A-4133-B241-5F116E2CCF66}" srcOrd="1" destOrd="0" presId="urn:microsoft.com/office/officeart/2005/8/layout/radial1"/>
    <dgm:cxn modelId="{0B1AA437-9736-4A32-AB10-5288DC905968}" type="presParOf" srcId="{29ED93E5-16F1-4C03-B320-7EA34ED69C63}" destId="{1F079EF3-30BA-451E-92F0-A888894BD16D}" srcOrd="0" destOrd="0" presId="urn:microsoft.com/office/officeart/2005/8/layout/radial1"/>
    <dgm:cxn modelId="{B885E56B-E47B-4414-9957-AC4F1299D8C5}" type="presParOf" srcId="{29ED93E5-16F1-4C03-B320-7EA34ED69C63}" destId="{F11CEAA6-C9AE-4A08-A717-ADE0A41CD1D5}" srcOrd="1" destOrd="0" presId="urn:microsoft.com/office/officeart/2005/8/layout/radial1"/>
    <dgm:cxn modelId="{A129599C-78E9-437B-8D76-51A3D11DD320}" type="presParOf" srcId="{F11CEAA6-C9AE-4A08-A717-ADE0A41CD1D5}" destId="{9B763892-661A-4133-B241-5F116E2CCF66}" srcOrd="0" destOrd="0" presId="urn:microsoft.com/office/officeart/2005/8/layout/radial1"/>
    <dgm:cxn modelId="{D4B38672-9019-4698-9E58-885310979C00}" type="presParOf" srcId="{29ED93E5-16F1-4C03-B320-7EA34ED69C63}" destId="{B90CE996-B930-4A64-B7DD-D80D2DDD3FA1}" srcOrd="2" destOrd="0" presId="urn:microsoft.com/office/officeart/2005/8/layout/radial1"/>
    <dgm:cxn modelId="{95D6ACA1-8743-4008-AF61-BEABB1DA6E23}" type="presParOf" srcId="{29ED93E5-16F1-4C03-B320-7EA34ED69C63}" destId="{58E8911A-0781-4156-A746-A10030F7E3A5}" srcOrd="3" destOrd="0" presId="urn:microsoft.com/office/officeart/2005/8/layout/radial1"/>
    <dgm:cxn modelId="{6B055796-5866-4522-BC09-CD4427D52C89}" type="presParOf" srcId="{58E8911A-0781-4156-A746-A10030F7E3A5}" destId="{64639473-85D9-4196-BA71-C26A2BF7F5CF}" srcOrd="0" destOrd="0" presId="urn:microsoft.com/office/officeart/2005/8/layout/radial1"/>
    <dgm:cxn modelId="{E654C258-6F9F-41A9-9D9A-A349641CE1CE}" type="presParOf" srcId="{29ED93E5-16F1-4C03-B320-7EA34ED69C63}" destId="{3C088B28-14B2-46ED-9CB7-2CD03F65965D}" srcOrd="4" destOrd="0" presId="urn:microsoft.com/office/officeart/2005/8/layout/radial1"/>
    <dgm:cxn modelId="{49F319B8-8C5D-4E2A-8500-ACBEBA5D292B}" type="presParOf" srcId="{29ED93E5-16F1-4C03-B320-7EA34ED69C63}" destId="{F41675F5-8338-4986-AE09-43F80BF983FA}" srcOrd="5" destOrd="0" presId="urn:microsoft.com/office/officeart/2005/8/layout/radial1"/>
    <dgm:cxn modelId="{3B35C4F9-3C72-4EA1-A581-425658F957C9}" type="presParOf" srcId="{F41675F5-8338-4986-AE09-43F80BF983FA}" destId="{72054E8D-ACA7-488A-AFCA-C5B8BAB11E43}" srcOrd="0" destOrd="0" presId="urn:microsoft.com/office/officeart/2005/8/layout/radial1"/>
    <dgm:cxn modelId="{A7249E2C-4CFA-4AB6-9CC6-ADAD619ED84B}" type="presParOf" srcId="{29ED93E5-16F1-4C03-B320-7EA34ED69C63}" destId="{582AC6E3-AA0A-46C3-A310-052971600FFC}" srcOrd="6" destOrd="0" presId="urn:microsoft.com/office/officeart/2005/8/layout/radial1"/>
    <dgm:cxn modelId="{7D864356-EBED-46CA-85F7-9FEE0DE6B197}" type="presParOf" srcId="{29ED93E5-16F1-4C03-B320-7EA34ED69C63}" destId="{63BA5448-165B-4430-B482-6DC8384DC21E}" srcOrd="7" destOrd="0" presId="urn:microsoft.com/office/officeart/2005/8/layout/radial1"/>
    <dgm:cxn modelId="{7328C5CE-E724-48B8-AB27-58D34A0571AF}" type="presParOf" srcId="{63BA5448-165B-4430-B482-6DC8384DC21E}" destId="{CF0087F7-7966-409D-AD1F-989FA799B165}" srcOrd="0" destOrd="0" presId="urn:microsoft.com/office/officeart/2005/8/layout/radial1"/>
    <dgm:cxn modelId="{1863D95D-9B31-4C89-955E-E3FA519AD38C}" type="presParOf" srcId="{29ED93E5-16F1-4C03-B320-7EA34ED69C63}" destId="{590CB550-A080-4464-B2E3-BAA5175CBE09}" srcOrd="8" destOrd="0" presId="urn:microsoft.com/office/officeart/2005/8/layout/radial1"/>
    <dgm:cxn modelId="{DC5FAD70-DDEC-4CA1-90B6-D95D9B736AEC}" type="presParOf" srcId="{29ED93E5-16F1-4C03-B320-7EA34ED69C63}" destId="{509BCB23-4BAD-4290-822D-BA6DD5B51D3B}" srcOrd="9" destOrd="0" presId="urn:microsoft.com/office/officeart/2005/8/layout/radial1"/>
    <dgm:cxn modelId="{35664C64-A6DA-416B-B7E9-6F5250392421}" type="presParOf" srcId="{509BCB23-4BAD-4290-822D-BA6DD5B51D3B}" destId="{671D1DD7-D708-41C8-9DBC-65021BA2672E}" srcOrd="0" destOrd="0" presId="urn:microsoft.com/office/officeart/2005/8/layout/radial1"/>
    <dgm:cxn modelId="{5DCA05CF-EA70-4489-B3E8-5DF4529FE7D6}" type="presParOf" srcId="{29ED93E5-16F1-4C03-B320-7EA34ED69C63}" destId="{BAEE8136-C061-4A74-B9AF-00ED79B8DF16}" srcOrd="10" destOrd="0" presId="urn:microsoft.com/office/officeart/2005/8/layout/radial1"/>
    <dgm:cxn modelId="{B24ABEEE-18DD-44A7-A76A-1E8431F2C694}" type="presParOf" srcId="{29ED93E5-16F1-4C03-B320-7EA34ED69C63}" destId="{CB5C1A6E-DCAF-4FF5-9CF0-2D7A9043B669}" srcOrd="11" destOrd="0" presId="urn:microsoft.com/office/officeart/2005/8/layout/radial1"/>
    <dgm:cxn modelId="{D239E810-45EE-4CF9-88BF-C6D646DD6F5D}" type="presParOf" srcId="{CB5C1A6E-DCAF-4FF5-9CF0-2D7A9043B669}" destId="{DD7D321A-3CFD-4CC9-B34A-026E504BE977}" srcOrd="0" destOrd="0" presId="urn:microsoft.com/office/officeart/2005/8/layout/radial1"/>
    <dgm:cxn modelId="{787E4B34-04A5-46F1-A288-2D74B8C9EA23}" type="presParOf" srcId="{29ED93E5-16F1-4C03-B320-7EA34ED69C63}" destId="{CAFF83C6-AFCF-45FB-B18D-27ADD70F1DD9}" srcOrd="12" destOrd="0" presId="urn:microsoft.com/office/officeart/2005/8/layout/radial1"/>
    <dgm:cxn modelId="{02EDFC04-8EC8-4AA5-A0EA-80FB044BC2FB}" type="presParOf" srcId="{29ED93E5-16F1-4C03-B320-7EA34ED69C63}" destId="{7844544A-0C04-4DAC-85FC-604360275FC2}" srcOrd="13" destOrd="0" presId="urn:microsoft.com/office/officeart/2005/8/layout/radial1"/>
    <dgm:cxn modelId="{E0802769-8B94-49C3-9A76-5137A0455F4E}" type="presParOf" srcId="{7844544A-0C04-4DAC-85FC-604360275FC2}" destId="{80A69BD8-CF9D-4985-8B24-8962A436A7FD}" srcOrd="0" destOrd="0" presId="urn:microsoft.com/office/officeart/2005/8/layout/radial1"/>
    <dgm:cxn modelId="{6D0E66B4-73AF-470E-9AFF-B27238D8DC70}" type="presParOf" srcId="{29ED93E5-16F1-4C03-B320-7EA34ED69C63}" destId="{AFE5C189-D187-49D8-81D4-70D4AE84AD0E}" srcOrd="1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BC5345-DF83-4549-8254-46FDB9C95B66}" type="doc">
      <dgm:prSet loTypeId="urn:microsoft.com/office/officeart/2005/8/layout/default#1" loCatId="list" qsTypeId="urn:microsoft.com/office/officeart/2005/8/quickstyle/simple1" qsCatId="simple" csTypeId="urn:microsoft.com/office/officeart/2005/8/colors/accent5_2" csCatId="accent5" phldr="1"/>
      <dgm:spPr/>
      <dgm:t>
        <a:bodyPr/>
        <a:lstStyle/>
        <a:p>
          <a:endParaRPr lang="en-US"/>
        </a:p>
      </dgm:t>
    </dgm:pt>
    <dgm:pt modelId="{2874C955-5947-47D0-8BDE-AEC7D0344012}">
      <dgm:prSet/>
      <dgm:spPr/>
      <dgm:t>
        <a:bodyPr/>
        <a:lstStyle/>
        <a:p>
          <a:pPr rtl="0"/>
          <a:r>
            <a:rPr lang="en-US" b="1">
              <a:solidFill>
                <a:schemeClr val="tx1">
                  <a:lumMod val="85000"/>
                  <a:lumOff val="15000"/>
                </a:schemeClr>
              </a:solidFill>
            </a:rPr>
            <a:t>Innovation grants application  platform</a:t>
          </a:r>
        </a:p>
      </dgm:t>
    </dgm:pt>
    <dgm:pt modelId="{91D39303-07EA-45EB-9DC6-0D4412DBCC25}" type="parTrans" cxnId="{FD376B2B-17E2-4F2F-8CB9-BF968B7C0773}">
      <dgm:prSet/>
      <dgm:spPr/>
      <dgm:t>
        <a:bodyPr/>
        <a:lstStyle/>
        <a:p>
          <a:endParaRPr lang="en-US" b="1">
            <a:solidFill>
              <a:schemeClr val="tx1">
                <a:lumMod val="85000"/>
                <a:lumOff val="15000"/>
              </a:schemeClr>
            </a:solidFill>
          </a:endParaRPr>
        </a:p>
      </dgm:t>
    </dgm:pt>
    <dgm:pt modelId="{399AAB8D-C4B9-45EC-B1C5-012BE8C229C7}" type="sibTrans" cxnId="{FD376B2B-17E2-4F2F-8CB9-BF968B7C0773}">
      <dgm:prSet/>
      <dgm:spPr/>
      <dgm:t>
        <a:bodyPr/>
        <a:lstStyle/>
        <a:p>
          <a:endParaRPr lang="en-US" b="1">
            <a:solidFill>
              <a:schemeClr val="tx1">
                <a:lumMod val="85000"/>
                <a:lumOff val="15000"/>
              </a:schemeClr>
            </a:solidFill>
          </a:endParaRPr>
        </a:p>
      </dgm:t>
    </dgm:pt>
    <dgm:pt modelId="{74A73384-D1DA-4A24-A312-ACC6D3B10516}">
      <dgm:prSet/>
      <dgm:spPr/>
      <dgm:t>
        <a:bodyPr/>
        <a:lstStyle/>
        <a:p>
          <a:pPr rtl="0"/>
          <a:r>
            <a:rPr lang="en-US" b="1">
              <a:solidFill>
                <a:schemeClr val="tx1">
                  <a:lumMod val="85000"/>
                  <a:lumOff val="15000"/>
                </a:schemeClr>
              </a:solidFill>
            </a:rPr>
            <a:t>Center of excellence registry</a:t>
          </a:r>
        </a:p>
      </dgm:t>
    </dgm:pt>
    <dgm:pt modelId="{DC02441D-B5BB-4BDE-8DB7-0F05A73E7218}" type="parTrans" cxnId="{B125CDC1-4CF8-469E-B700-DB51F9EA86DE}">
      <dgm:prSet/>
      <dgm:spPr/>
      <dgm:t>
        <a:bodyPr/>
        <a:lstStyle/>
        <a:p>
          <a:endParaRPr lang="en-US" b="1">
            <a:solidFill>
              <a:schemeClr val="tx1">
                <a:lumMod val="85000"/>
                <a:lumOff val="15000"/>
              </a:schemeClr>
            </a:solidFill>
          </a:endParaRPr>
        </a:p>
      </dgm:t>
    </dgm:pt>
    <dgm:pt modelId="{9AECB4CD-994B-42E9-A7AE-2BC034FF1C80}" type="sibTrans" cxnId="{B125CDC1-4CF8-469E-B700-DB51F9EA86DE}">
      <dgm:prSet/>
      <dgm:spPr/>
      <dgm:t>
        <a:bodyPr/>
        <a:lstStyle/>
        <a:p>
          <a:endParaRPr lang="en-US" b="1">
            <a:solidFill>
              <a:schemeClr val="tx1">
                <a:lumMod val="85000"/>
                <a:lumOff val="15000"/>
              </a:schemeClr>
            </a:solidFill>
          </a:endParaRPr>
        </a:p>
      </dgm:t>
    </dgm:pt>
    <dgm:pt modelId="{7D12E98D-30F1-4552-9D4E-B52D31437901}">
      <dgm:prSet/>
      <dgm:spPr/>
      <dgm:t>
        <a:bodyPr/>
        <a:lstStyle/>
        <a:p>
          <a:pPr rtl="0"/>
          <a:r>
            <a:rPr lang="en-US" b="1">
              <a:solidFill>
                <a:schemeClr val="tx1">
                  <a:lumMod val="85000"/>
                  <a:lumOff val="15000"/>
                </a:schemeClr>
              </a:solidFill>
            </a:rPr>
            <a:t>R&amp;D outreach and marketing</a:t>
          </a:r>
        </a:p>
      </dgm:t>
    </dgm:pt>
    <dgm:pt modelId="{2939AF97-6E99-46DE-90BA-D7525AA7A047}" type="parTrans" cxnId="{3F79FBB4-2F69-4081-97CB-BA54998C4BCF}">
      <dgm:prSet/>
      <dgm:spPr/>
      <dgm:t>
        <a:bodyPr/>
        <a:lstStyle/>
        <a:p>
          <a:endParaRPr lang="en-US" b="1">
            <a:solidFill>
              <a:schemeClr val="tx1">
                <a:lumMod val="85000"/>
                <a:lumOff val="15000"/>
              </a:schemeClr>
            </a:solidFill>
          </a:endParaRPr>
        </a:p>
      </dgm:t>
    </dgm:pt>
    <dgm:pt modelId="{7D5BBF6A-3AA1-400A-9415-6EB134BA5BA5}" type="sibTrans" cxnId="{3F79FBB4-2F69-4081-97CB-BA54998C4BCF}">
      <dgm:prSet/>
      <dgm:spPr/>
      <dgm:t>
        <a:bodyPr/>
        <a:lstStyle/>
        <a:p>
          <a:endParaRPr lang="en-US" b="1">
            <a:solidFill>
              <a:schemeClr val="tx1">
                <a:lumMod val="85000"/>
                <a:lumOff val="15000"/>
              </a:schemeClr>
            </a:solidFill>
          </a:endParaRPr>
        </a:p>
      </dgm:t>
    </dgm:pt>
    <dgm:pt modelId="{3D13715D-912F-46D2-8B2B-E1EA61FC096E}">
      <dgm:prSet/>
      <dgm:spPr/>
      <dgm:t>
        <a:bodyPr/>
        <a:lstStyle/>
        <a:p>
          <a:pPr rtl="0"/>
          <a:r>
            <a:rPr lang="en-US" b="1">
              <a:solidFill>
                <a:schemeClr val="tx1">
                  <a:lumMod val="85000"/>
                  <a:lumOff val="15000"/>
                </a:schemeClr>
              </a:solidFill>
            </a:rPr>
            <a:t>Competitiveness measurement and ranking</a:t>
          </a:r>
        </a:p>
      </dgm:t>
    </dgm:pt>
    <dgm:pt modelId="{245E899A-82B6-4C1D-AD50-560CD6DF995B}" type="parTrans" cxnId="{5D8CCBC4-8282-4882-A3E9-70DC9BFCF0A2}">
      <dgm:prSet/>
      <dgm:spPr/>
      <dgm:t>
        <a:bodyPr/>
        <a:lstStyle/>
        <a:p>
          <a:endParaRPr lang="en-US" b="1">
            <a:solidFill>
              <a:schemeClr val="tx1">
                <a:lumMod val="85000"/>
                <a:lumOff val="15000"/>
              </a:schemeClr>
            </a:solidFill>
          </a:endParaRPr>
        </a:p>
      </dgm:t>
    </dgm:pt>
    <dgm:pt modelId="{71669217-4D3A-4D74-9B21-E8E092E44E9F}" type="sibTrans" cxnId="{5D8CCBC4-8282-4882-A3E9-70DC9BFCF0A2}">
      <dgm:prSet/>
      <dgm:spPr/>
      <dgm:t>
        <a:bodyPr/>
        <a:lstStyle/>
        <a:p>
          <a:endParaRPr lang="en-US" b="1">
            <a:solidFill>
              <a:schemeClr val="tx1">
                <a:lumMod val="85000"/>
                <a:lumOff val="15000"/>
              </a:schemeClr>
            </a:solidFill>
          </a:endParaRPr>
        </a:p>
      </dgm:t>
    </dgm:pt>
    <dgm:pt modelId="{D64CA46A-2BBC-4677-8365-220B1672E55F}">
      <dgm:prSet/>
      <dgm:spPr/>
      <dgm:t>
        <a:bodyPr/>
        <a:lstStyle/>
        <a:p>
          <a:pPr rtl="0"/>
          <a:r>
            <a:rPr lang="en-US" b="1">
              <a:solidFill>
                <a:schemeClr val="tx1">
                  <a:lumMod val="85000"/>
                  <a:lumOff val="15000"/>
                </a:schemeClr>
              </a:solidFill>
            </a:rPr>
            <a:t>Accreditation, licensing, and labeling of innovation</a:t>
          </a:r>
        </a:p>
      </dgm:t>
    </dgm:pt>
    <dgm:pt modelId="{170CE712-D0B8-43FC-9AB0-C82721753902}" type="parTrans" cxnId="{45BA9F01-CC6C-4B48-BB3B-5B939322D119}">
      <dgm:prSet/>
      <dgm:spPr/>
      <dgm:t>
        <a:bodyPr/>
        <a:lstStyle/>
        <a:p>
          <a:endParaRPr lang="en-US" b="1">
            <a:solidFill>
              <a:schemeClr val="tx1">
                <a:lumMod val="85000"/>
                <a:lumOff val="15000"/>
              </a:schemeClr>
            </a:solidFill>
          </a:endParaRPr>
        </a:p>
      </dgm:t>
    </dgm:pt>
    <dgm:pt modelId="{044F9EF9-CACE-4C26-82ED-9708293A364A}" type="sibTrans" cxnId="{45BA9F01-CC6C-4B48-BB3B-5B939322D119}">
      <dgm:prSet/>
      <dgm:spPr/>
      <dgm:t>
        <a:bodyPr/>
        <a:lstStyle/>
        <a:p>
          <a:endParaRPr lang="en-US" b="1">
            <a:solidFill>
              <a:schemeClr val="tx1">
                <a:lumMod val="85000"/>
                <a:lumOff val="15000"/>
              </a:schemeClr>
            </a:solidFill>
          </a:endParaRPr>
        </a:p>
      </dgm:t>
    </dgm:pt>
    <dgm:pt modelId="{33782AE6-2CFB-4F68-8355-66CDC961D5DD}">
      <dgm:prSet/>
      <dgm:spPr/>
      <dgm:t>
        <a:bodyPr/>
        <a:lstStyle/>
        <a:p>
          <a:pPr rtl="0"/>
          <a:r>
            <a:rPr lang="en-US" b="1" dirty="0">
              <a:solidFill>
                <a:schemeClr val="tx1">
                  <a:lumMod val="85000"/>
                  <a:lumOff val="15000"/>
                </a:schemeClr>
              </a:solidFill>
            </a:rPr>
            <a:t>Innovation awards and prizes</a:t>
          </a:r>
        </a:p>
      </dgm:t>
    </dgm:pt>
    <dgm:pt modelId="{3DB07C94-8852-454A-9292-E1306D7194DF}" type="parTrans" cxnId="{C60D4C94-C1C4-47DB-B500-ED7A9FCF4C47}">
      <dgm:prSet/>
      <dgm:spPr/>
      <dgm:t>
        <a:bodyPr/>
        <a:lstStyle/>
        <a:p>
          <a:endParaRPr lang="en-US" b="1">
            <a:solidFill>
              <a:schemeClr val="tx1">
                <a:lumMod val="85000"/>
                <a:lumOff val="15000"/>
              </a:schemeClr>
            </a:solidFill>
          </a:endParaRPr>
        </a:p>
      </dgm:t>
    </dgm:pt>
    <dgm:pt modelId="{DF512F6E-8E8C-42C0-9899-60793ED1391D}" type="sibTrans" cxnId="{C60D4C94-C1C4-47DB-B500-ED7A9FCF4C47}">
      <dgm:prSet/>
      <dgm:spPr/>
      <dgm:t>
        <a:bodyPr/>
        <a:lstStyle/>
        <a:p>
          <a:endParaRPr lang="en-US" b="1">
            <a:solidFill>
              <a:schemeClr val="tx1">
                <a:lumMod val="85000"/>
                <a:lumOff val="15000"/>
              </a:schemeClr>
            </a:solidFill>
          </a:endParaRPr>
        </a:p>
      </dgm:t>
    </dgm:pt>
    <dgm:pt modelId="{338F7995-9D7A-4195-98F8-F5D136241AE5}">
      <dgm:prSet/>
      <dgm:spPr/>
      <dgm:t>
        <a:bodyPr/>
        <a:lstStyle/>
        <a:p>
          <a:pPr rtl="0"/>
          <a:r>
            <a:rPr lang="en-US" b="1" dirty="0">
              <a:solidFill>
                <a:schemeClr val="tx1">
                  <a:lumMod val="85000"/>
                  <a:lumOff val="15000"/>
                </a:schemeClr>
              </a:solidFill>
            </a:rPr>
            <a:t>Collaboration fellowships and grants</a:t>
          </a:r>
        </a:p>
      </dgm:t>
    </dgm:pt>
    <dgm:pt modelId="{4ED6F7B9-B680-438B-ABBB-32CDA02D92E5}" type="parTrans" cxnId="{C226FBFF-C27D-4E8F-A471-EE8D0820C51A}">
      <dgm:prSet/>
      <dgm:spPr/>
      <dgm:t>
        <a:bodyPr/>
        <a:lstStyle/>
        <a:p>
          <a:endParaRPr lang="en-US" b="1">
            <a:solidFill>
              <a:schemeClr val="tx1">
                <a:lumMod val="85000"/>
                <a:lumOff val="15000"/>
              </a:schemeClr>
            </a:solidFill>
          </a:endParaRPr>
        </a:p>
      </dgm:t>
    </dgm:pt>
    <dgm:pt modelId="{6798C8D8-A53E-4D5E-89F6-1BD015E447E1}" type="sibTrans" cxnId="{C226FBFF-C27D-4E8F-A471-EE8D0820C51A}">
      <dgm:prSet/>
      <dgm:spPr/>
      <dgm:t>
        <a:bodyPr/>
        <a:lstStyle/>
        <a:p>
          <a:endParaRPr lang="en-US" b="1">
            <a:solidFill>
              <a:schemeClr val="tx1">
                <a:lumMod val="85000"/>
                <a:lumOff val="15000"/>
              </a:schemeClr>
            </a:solidFill>
          </a:endParaRPr>
        </a:p>
      </dgm:t>
    </dgm:pt>
    <dgm:pt modelId="{FB7E7B0D-BB45-4769-9F46-46CC3065CC25}">
      <dgm:prSet/>
      <dgm:spPr/>
      <dgm:t>
        <a:bodyPr/>
        <a:lstStyle/>
        <a:p>
          <a:pPr rtl="0"/>
          <a:r>
            <a:rPr lang="en-US" b="1">
              <a:solidFill>
                <a:schemeClr val="tx1">
                  <a:lumMod val="85000"/>
                  <a:lumOff val="15000"/>
                </a:schemeClr>
              </a:solidFill>
            </a:rPr>
            <a:t>IP and new enterprise foundation</a:t>
          </a:r>
        </a:p>
      </dgm:t>
    </dgm:pt>
    <dgm:pt modelId="{F22236F1-152F-4CBD-9BE0-49E90C175DB8}" type="parTrans" cxnId="{BDD52E4D-7AFE-46BB-9BF8-1DC320F6EE3F}">
      <dgm:prSet/>
      <dgm:spPr/>
      <dgm:t>
        <a:bodyPr/>
        <a:lstStyle/>
        <a:p>
          <a:endParaRPr lang="en-US" b="1">
            <a:solidFill>
              <a:schemeClr val="tx1">
                <a:lumMod val="85000"/>
                <a:lumOff val="15000"/>
              </a:schemeClr>
            </a:solidFill>
          </a:endParaRPr>
        </a:p>
      </dgm:t>
    </dgm:pt>
    <dgm:pt modelId="{1FAADD41-EC06-4314-8903-D2395C2F1050}" type="sibTrans" cxnId="{BDD52E4D-7AFE-46BB-9BF8-1DC320F6EE3F}">
      <dgm:prSet/>
      <dgm:spPr/>
      <dgm:t>
        <a:bodyPr/>
        <a:lstStyle/>
        <a:p>
          <a:endParaRPr lang="en-US" b="1">
            <a:solidFill>
              <a:schemeClr val="tx1">
                <a:lumMod val="85000"/>
                <a:lumOff val="15000"/>
              </a:schemeClr>
            </a:solidFill>
          </a:endParaRPr>
        </a:p>
      </dgm:t>
    </dgm:pt>
    <dgm:pt modelId="{986CA1ED-0451-44E8-85B9-FB7A38F8F7BB}">
      <dgm:prSet/>
      <dgm:spPr/>
      <dgm:t>
        <a:bodyPr/>
        <a:lstStyle/>
        <a:p>
          <a:pPr rtl="0"/>
          <a:r>
            <a:rPr lang="en-US" b="1">
              <a:solidFill>
                <a:schemeClr val="tx1">
                  <a:lumMod val="85000"/>
                  <a:lumOff val="15000"/>
                </a:schemeClr>
              </a:solidFill>
            </a:rPr>
            <a:t>Innovation events</a:t>
          </a:r>
        </a:p>
      </dgm:t>
    </dgm:pt>
    <dgm:pt modelId="{7FEA60A3-DF04-4C86-BC54-99F25A314C8F}" type="parTrans" cxnId="{66E6FA07-7516-41B4-A3BF-4F4270321FC4}">
      <dgm:prSet/>
      <dgm:spPr/>
      <dgm:t>
        <a:bodyPr/>
        <a:lstStyle/>
        <a:p>
          <a:endParaRPr lang="en-US" b="1">
            <a:solidFill>
              <a:schemeClr val="tx1">
                <a:lumMod val="85000"/>
                <a:lumOff val="15000"/>
              </a:schemeClr>
            </a:solidFill>
          </a:endParaRPr>
        </a:p>
      </dgm:t>
    </dgm:pt>
    <dgm:pt modelId="{55BE7C18-BF95-4133-A538-371B8D94BBAB}" type="sibTrans" cxnId="{66E6FA07-7516-41B4-A3BF-4F4270321FC4}">
      <dgm:prSet/>
      <dgm:spPr/>
      <dgm:t>
        <a:bodyPr/>
        <a:lstStyle/>
        <a:p>
          <a:endParaRPr lang="en-US" b="1">
            <a:solidFill>
              <a:schemeClr val="tx1">
                <a:lumMod val="85000"/>
                <a:lumOff val="15000"/>
              </a:schemeClr>
            </a:solidFill>
          </a:endParaRPr>
        </a:p>
      </dgm:t>
    </dgm:pt>
    <dgm:pt modelId="{EB082DCF-CF8B-45C0-8929-33C965924EFE}">
      <dgm:prSet/>
      <dgm:spPr/>
      <dgm:t>
        <a:bodyPr/>
        <a:lstStyle/>
        <a:p>
          <a:pPr rtl="0"/>
          <a:r>
            <a:rPr lang="en-US" b="1" dirty="0">
              <a:solidFill>
                <a:schemeClr val="tx1">
                  <a:lumMod val="85000"/>
                  <a:lumOff val="15000"/>
                </a:schemeClr>
              </a:solidFill>
            </a:rPr>
            <a:t>Matchmaking marketplaces</a:t>
          </a:r>
        </a:p>
      </dgm:t>
    </dgm:pt>
    <dgm:pt modelId="{1F11CBC4-9FAE-48A8-921A-B4EBE9895438}" type="parTrans" cxnId="{93388F2D-03E2-4743-A291-87B2EA47BD29}">
      <dgm:prSet/>
      <dgm:spPr/>
      <dgm:t>
        <a:bodyPr/>
        <a:lstStyle/>
        <a:p>
          <a:endParaRPr lang="en-US" b="1">
            <a:solidFill>
              <a:schemeClr val="tx1">
                <a:lumMod val="85000"/>
                <a:lumOff val="15000"/>
              </a:schemeClr>
            </a:solidFill>
          </a:endParaRPr>
        </a:p>
      </dgm:t>
    </dgm:pt>
    <dgm:pt modelId="{F7A17E35-6463-4976-B5ED-CF01BAA17169}" type="sibTrans" cxnId="{93388F2D-03E2-4743-A291-87B2EA47BD29}">
      <dgm:prSet/>
      <dgm:spPr/>
      <dgm:t>
        <a:bodyPr/>
        <a:lstStyle/>
        <a:p>
          <a:endParaRPr lang="en-US" b="1">
            <a:solidFill>
              <a:schemeClr val="tx1">
                <a:lumMod val="85000"/>
                <a:lumOff val="15000"/>
              </a:schemeClr>
            </a:solidFill>
          </a:endParaRPr>
        </a:p>
      </dgm:t>
    </dgm:pt>
    <dgm:pt modelId="{09956C3A-A560-4688-9216-AF3FB1C32BDD}">
      <dgm:prSet/>
      <dgm:spPr/>
      <dgm:t>
        <a:bodyPr/>
        <a:lstStyle/>
        <a:p>
          <a:pPr rtl="0"/>
          <a:r>
            <a:rPr lang="en-US" b="1" dirty="0">
              <a:solidFill>
                <a:schemeClr val="tx1">
                  <a:lumMod val="85000"/>
                  <a:lumOff val="15000"/>
                </a:schemeClr>
              </a:solidFill>
            </a:rPr>
            <a:t>Collective action and diaspora</a:t>
          </a:r>
        </a:p>
      </dgm:t>
    </dgm:pt>
    <dgm:pt modelId="{EABF3B5B-03B5-4B34-B238-C572EB8C68A5}" type="parTrans" cxnId="{15425751-A73B-4E1F-88BD-08E4BFD559F2}">
      <dgm:prSet/>
      <dgm:spPr/>
      <dgm:t>
        <a:bodyPr/>
        <a:lstStyle/>
        <a:p>
          <a:endParaRPr lang="en-US" b="1">
            <a:solidFill>
              <a:schemeClr val="tx1">
                <a:lumMod val="85000"/>
                <a:lumOff val="15000"/>
              </a:schemeClr>
            </a:solidFill>
          </a:endParaRPr>
        </a:p>
      </dgm:t>
    </dgm:pt>
    <dgm:pt modelId="{70AFB598-898D-4415-8533-F1EF536A0328}" type="sibTrans" cxnId="{15425751-A73B-4E1F-88BD-08E4BFD559F2}">
      <dgm:prSet/>
      <dgm:spPr/>
      <dgm:t>
        <a:bodyPr/>
        <a:lstStyle/>
        <a:p>
          <a:endParaRPr lang="en-US" b="1">
            <a:solidFill>
              <a:schemeClr val="tx1">
                <a:lumMod val="85000"/>
                <a:lumOff val="15000"/>
              </a:schemeClr>
            </a:solidFill>
          </a:endParaRPr>
        </a:p>
      </dgm:t>
    </dgm:pt>
    <dgm:pt modelId="{75F090E8-84CA-4312-AC7F-CA008B02AFF5}">
      <dgm:prSet/>
      <dgm:spPr/>
      <dgm:t>
        <a:bodyPr/>
        <a:lstStyle/>
        <a:p>
          <a:pPr rtl="0"/>
          <a:r>
            <a:rPr lang="en-US" b="1" dirty="0">
              <a:solidFill>
                <a:schemeClr val="tx1">
                  <a:lumMod val="85000"/>
                  <a:lumOff val="15000"/>
                </a:schemeClr>
              </a:solidFill>
            </a:rPr>
            <a:t>R&amp;D Tax Incentive Policy</a:t>
          </a:r>
        </a:p>
      </dgm:t>
    </dgm:pt>
    <dgm:pt modelId="{90F71ADF-3D71-4BF5-89B6-268BA21BA678}" type="parTrans" cxnId="{9B098D8E-6C7F-4694-954C-6E1E49655996}">
      <dgm:prSet/>
      <dgm:spPr/>
      <dgm:t>
        <a:bodyPr/>
        <a:lstStyle/>
        <a:p>
          <a:endParaRPr lang="en-US" b="1">
            <a:solidFill>
              <a:schemeClr val="tx1">
                <a:lumMod val="85000"/>
                <a:lumOff val="15000"/>
              </a:schemeClr>
            </a:solidFill>
          </a:endParaRPr>
        </a:p>
      </dgm:t>
    </dgm:pt>
    <dgm:pt modelId="{62944EE1-786F-4127-973B-C7695ACDE24A}" type="sibTrans" cxnId="{9B098D8E-6C7F-4694-954C-6E1E49655996}">
      <dgm:prSet/>
      <dgm:spPr/>
      <dgm:t>
        <a:bodyPr/>
        <a:lstStyle/>
        <a:p>
          <a:endParaRPr lang="en-US" b="1">
            <a:solidFill>
              <a:schemeClr val="tx1">
                <a:lumMod val="85000"/>
                <a:lumOff val="15000"/>
              </a:schemeClr>
            </a:solidFill>
          </a:endParaRPr>
        </a:p>
      </dgm:t>
    </dgm:pt>
    <dgm:pt modelId="{A3151490-0041-42F7-A2E0-349B883F28E9}">
      <dgm:prSet/>
      <dgm:spPr/>
      <dgm:t>
        <a:bodyPr/>
        <a:lstStyle/>
        <a:p>
          <a:pPr rtl="0"/>
          <a:r>
            <a:rPr lang="en-US" b="1" dirty="0">
              <a:solidFill>
                <a:schemeClr val="tx1">
                  <a:lumMod val="85000"/>
                  <a:lumOff val="15000"/>
                </a:schemeClr>
              </a:solidFill>
            </a:rPr>
            <a:t>Databases, standardization, and libraries</a:t>
          </a:r>
        </a:p>
      </dgm:t>
    </dgm:pt>
    <dgm:pt modelId="{720E45E1-B9C5-4D22-B685-85559315BA27}" type="parTrans" cxnId="{3C5A6A89-082C-483D-8FA6-A28F19C0F8E5}">
      <dgm:prSet/>
      <dgm:spPr/>
      <dgm:t>
        <a:bodyPr/>
        <a:lstStyle/>
        <a:p>
          <a:endParaRPr lang="en-US" b="1">
            <a:solidFill>
              <a:schemeClr val="tx1">
                <a:lumMod val="85000"/>
                <a:lumOff val="15000"/>
              </a:schemeClr>
            </a:solidFill>
          </a:endParaRPr>
        </a:p>
      </dgm:t>
    </dgm:pt>
    <dgm:pt modelId="{49654E1D-83EC-4CB6-92F5-20E75F2EA81D}" type="sibTrans" cxnId="{3C5A6A89-082C-483D-8FA6-A28F19C0F8E5}">
      <dgm:prSet/>
      <dgm:spPr/>
      <dgm:t>
        <a:bodyPr/>
        <a:lstStyle/>
        <a:p>
          <a:endParaRPr lang="en-US" b="1">
            <a:solidFill>
              <a:schemeClr val="tx1">
                <a:lumMod val="85000"/>
                <a:lumOff val="15000"/>
              </a:schemeClr>
            </a:solidFill>
          </a:endParaRPr>
        </a:p>
      </dgm:t>
    </dgm:pt>
    <dgm:pt modelId="{32861F6A-9B18-4498-AD41-3E34C5E10AB9}">
      <dgm:prSet/>
      <dgm:spPr/>
      <dgm:t>
        <a:bodyPr/>
        <a:lstStyle/>
        <a:p>
          <a:pPr rtl="0"/>
          <a:r>
            <a:rPr lang="en-US" b="1">
              <a:solidFill>
                <a:schemeClr val="tx1">
                  <a:lumMod val="85000"/>
                  <a:lumOff val="15000"/>
                </a:schemeClr>
              </a:solidFill>
            </a:rPr>
            <a:t>R&amp;D infrastructure facilitation and sharing</a:t>
          </a:r>
        </a:p>
      </dgm:t>
    </dgm:pt>
    <dgm:pt modelId="{CC4580E4-3260-4059-A4E5-FF807DDD42E2}" type="parTrans" cxnId="{E6B12E71-BB07-40C1-9F3E-55179F1F4D06}">
      <dgm:prSet/>
      <dgm:spPr/>
      <dgm:t>
        <a:bodyPr/>
        <a:lstStyle/>
        <a:p>
          <a:endParaRPr lang="en-US" b="1">
            <a:solidFill>
              <a:schemeClr val="tx1">
                <a:lumMod val="85000"/>
                <a:lumOff val="15000"/>
              </a:schemeClr>
            </a:solidFill>
          </a:endParaRPr>
        </a:p>
      </dgm:t>
    </dgm:pt>
    <dgm:pt modelId="{7CC3D6F0-A45F-4682-BC81-D6879F2E1D26}" type="sibTrans" cxnId="{E6B12E71-BB07-40C1-9F3E-55179F1F4D06}">
      <dgm:prSet/>
      <dgm:spPr/>
      <dgm:t>
        <a:bodyPr/>
        <a:lstStyle/>
        <a:p>
          <a:endParaRPr lang="en-US" b="1">
            <a:solidFill>
              <a:schemeClr val="tx1">
                <a:lumMod val="85000"/>
                <a:lumOff val="15000"/>
              </a:schemeClr>
            </a:solidFill>
          </a:endParaRPr>
        </a:p>
      </dgm:t>
    </dgm:pt>
    <dgm:pt modelId="{28E31018-5A29-431C-AE04-011E88B37CB0}">
      <dgm:prSet/>
      <dgm:spPr/>
      <dgm:t>
        <a:bodyPr/>
        <a:lstStyle/>
        <a:p>
          <a:r>
            <a:rPr lang="en-US" b="1" dirty="0">
              <a:solidFill>
                <a:schemeClr val="tx1">
                  <a:lumMod val="85000"/>
                  <a:lumOff val="15000"/>
                </a:schemeClr>
              </a:solidFill>
            </a:rPr>
            <a:t>Excellence</a:t>
          </a:r>
          <a:r>
            <a:rPr lang="en-US" dirty="0"/>
            <a:t> </a:t>
          </a:r>
          <a:r>
            <a:rPr lang="en-US" b="1" dirty="0">
              <a:solidFill>
                <a:schemeClr val="tx1">
                  <a:lumMod val="85000"/>
                  <a:lumOff val="15000"/>
                </a:schemeClr>
              </a:solidFill>
            </a:rPr>
            <a:t>Labeling</a:t>
          </a:r>
        </a:p>
      </dgm:t>
    </dgm:pt>
    <dgm:pt modelId="{2627F85C-A4FE-4F6F-B685-7B4C6D1FF709}" type="parTrans" cxnId="{75395866-C3D5-4B5D-8B5F-0FCEF868F576}">
      <dgm:prSet/>
      <dgm:spPr/>
      <dgm:t>
        <a:bodyPr/>
        <a:lstStyle/>
        <a:p>
          <a:endParaRPr lang="en-US"/>
        </a:p>
      </dgm:t>
    </dgm:pt>
    <dgm:pt modelId="{4318765A-EAE9-41FF-A1EE-DBE62335B7F1}" type="sibTrans" cxnId="{75395866-C3D5-4B5D-8B5F-0FCEF868F576}">
      <dgm:prSet/>
      <dgm:spPr/>
      <dgm:t>
        <a:bodyPr/>
        <a:lstStyle/>
        <a:p>
          <a:endParaRPr lang="en-US"/>
        </a:p>
      </dgm:t>
    </dgm:pt>
    <dgm:pt modelId="{633CDC00-70D9-4F94-A92C-76752096E32B}">
      <dgm:prSet/>
      <dgm:spPr/>
      <dgm:t>
        <a:bodyPr/>
        <a:lstStyle/>
        <a:p>
          <a:r>
            <a:rPr lang="en-US" b="1" dirty="0">
              <a:solidFill>
                <a:schemeClr val="tx1">
                  <a:lumMod val="85000"/>
                  <a:lumOff val="15000"/>
                </a:schemeClr>
              </a:solidFill>
            </a:rPr>
            <a:t>Youth Targeting</a:t>
          </a:r>
        </a:p>
      </dgm:t>
    </dgm:pt>
    <dgm:pt modelId="{8FC1C954-1CEE-413B-8C42-F64A1AE58324}" type="parTrans" cxnId="{794CC7C7-DD98-459F-B2F7-672BFCA5E55B}">
      <dgm:prSet/>
      <dgm:spPr/>
      <dgm:t>
        <a:bodyPr/>
        <a:lstStyle/>
        <a:p>
          <a:endParaRPr lang="en-US"/>
        </a:p>
      </dgm:t>
    </dgm:pt>
    <dgm:pt modelId="{85710248-A027-4B89-9D1F-83140BC5E551}" type="sibTrans" cxnId="{794CC7C7-DD98-459F-B2F7-672BFCA5E55B}">
      <dgm:prSet/>
      <dgm:spPr/>
      <dgm:t>
        <a:bodyPr/>
        <a:lstStyle/>
        <a:p>
          <a:endParaRPr lang="en-US"/>
        </a:p>
      </dgm:t>
    </dgm:pt>
    <dgm:pt modelId="{72084183-993B-4761-B324-27DF434F9734}">
      <dgm:prSet/>
      <dgm:spPr/>
      <dgm:t>
        <a:bodyPr/>
        <a:lstStyle/>
        <a:p>
          <a:r>
            <a:rPr lang="en-US" b="1" dirty="0">
              <a:solidFill>
                <a:schemeClr val="tx1">
                  <a:lumMod val="85000"/>
                  <a:lumOff val="15000"/>
                </a:schemeClr>
              </a:solidFill>
            </a:rPr>
            <a:t>Bank Finance Policy</a:t>
          </a:r>
        </a:p>
      </dgm:t>
    </dgm:pt>
    <dgm:pt modelId="{4C76AAC2-7E50-440D-90AA-76C3107DE659}" type="parTrans" cxnId="{78247560-EC50-44C4-B328-E366AFF6EBB0}">
      <dgm:prSet/>
      <dgm:spPr/>
      <dgm:t>
        <a:bodyPr/>
        <a:lstStyle/>
        <a:p>
          <a:endParaRPr lang="en-US"/>
        </a:p>
      </dgm:t>
    </dgm:pt>
    <dgm:pt modelId="{D5427E45-70C0-4F32-85D1-B6E9B37ECFF4}" type="sibTrans" cxnId="{78247560-EC50-44C4-B328-E366AFF6EBB0}">
      <dgm:prSet/>
      <dgm:spPr/>
      <dgm:t>
        <a:bodyPr/>
        <a:lstStyle/>
        <a:p>
          <a:endParaRPr lang="en-US"/>
        </a:p>
      </dgm:t>
    </dgm:pt>
    <dgm:pt modelId="{57846D79-DC82-4FFC-BBCF-CAD5BEC28C81}" type="pres">
      <dgm:prSet presAssocID="{16BC5345-DF83-4549-8254-46FDB9C95B66}" presName="diagram" presStyleCnt="0">
        <dgm:presLayoutVars>
          <dgm:dir/>
          <dgm:resizeHandles val="exact"/>
        </dgm:presLayoutVars>
      </dgm:prSet>
      <dgm:spPr/>
      <dgm:t>
        <a:bodyPr/>
        <a:lstStyle/>
        <a:p>
          <a:endParaRPr lang="en-US"/>
        </a:p>
      </dgm:t>
    </dgm:pt>
    <dgm:pt modelId="{316EA9FA-D95C-4B9C-A9DF-AF7A1B2E94B6}" type="pres">
      <dgm:prSet presAssocID="{2874C955-5947-47D0-8BDE-AEC7D0344012}" presName="node" presStyleLbl="node1" presStyleIdx="0" presStyleCnt="17">
        <dgm:presLayoutVars>
          <dgm:bulletEnabled val="1"/>
        </dgm:presLayoutVars>
      </dgm:prSet>
      <dgm:spPr/>
      <dgm:t>
        <a:bodyPr/>
        <a:lstStyle/>
        <a:p>
          <a:endParaRPr lang="en-US"/>
        </a:p>
      </dgm:t>
    </dgm:pt>
    <dgm:pt modelId="{4DED1568-BB31-41E5-A389-6C565DB40194}" type="pres">
      <dgm:prSet presAssocID="{399AAB8D-C4B9-45EC-B1C5-012BE8C229C7}" presName="sibTrans" presStyleCnt="0"/>
      <dgm:spPr/>
    </dgm:pt>
    <dgm:pt modelId="{742D71CB-B541-4BBA-8FBC-694E3F3737B5}" type="pres">
      <dgm:prSet presAssocID="{74A73384-D1DA-4A24-A312-ACC6D3B10516}" presName="node" presStyleLbl="node1" presStyleIdx="1" presStyleCnt="17">
        <dgm:presLayoutVars>
          <dgm:bulletEnabled val="1"/>
        </dgm:presLayoutVars>
      </dgm:prSet>
      <dgm:spPr/>
      <dgm:t>
        <a:bodyPr/>
        <a:lstStyle/>
        <a:p>
          <a:endParaRPr lang="en-US"/>
        </a:p>
      </dgm:t>
    </dgm:pt>
    <dgm:pt modelId="{B0F3BB3A-62BD-422D-A48B-6EFFB26C78B7}" type="pres">
      <dgm:prSet presAssocID="{9AECB4CD-994B-42E9-A7AE-2BC034FF1C80}" presName="sibTrans" presStyleCnt="0"/>
      <dgm:spPr/>
    </dgm:pt>
    <dgm:pt modelId="{77FA2FF8-C334-40DF-B550-DA18C23C9883}" type="pres">
      <dgm:prSet presAssocID="{7D12E98D-30F1-4552-9D4E-B52D31437901}" presName="node" presStyleLbl="node1" presStyleIdx="2" presStyleCnt="17">
        <dgm:presLayoutVars>
          <dgm:bulletEnabled val="1"/>
        </dgm:presLayoutVars>
      </dgm:prSet>
      <dgm:spPr/>
      <dgm:t>
        <a:bodyPr/>
        <a:lstStyle/>
        <a:p>
          <a:endParaRPr lang="en-US"/>
        </a:p>
      </dgm:t>
    </dgm:pt>
    <dgm:pt modelId="{0CEC7B7E-1F31-463F-AFEA-D805575EE194}" type="pres">
      <dgm:prSet presAssocID="{7D5BBF6A-3AA1-400A-9415-6EB134BA5BA5}" presName="sibTrans" presStyleCnt="0"/>
      <dgm:spPr/>
    </dgm:pt>
    <dgm:pt modelId="{2A300041-2ED8-4792-B100-00B5C0C6C292}" type="pres">
      <dgm:prSet presAssocID="{3D13715D-912F-46D2-8B2B-E1EA61FC096E}" presName="node" presStyleLbl="node1" presStyleIdx="3" presStyleCnt="17">
        <dgm:presLayoutVars>
          <dgm:bulletEnabled val="1"/>
        </dgm:presLayoutVars>
      </dgm:prSet>
      <dgm:spPr/>
      <dgm:t>
        <a:bodyPr/>
        <a:lstStyle/>
        <a:p>
          <a:endParaRPr lang="en-US"/>
        </a:p>
      </dgm:t>
    </dgm:pt>
    <dgm:pt modelId="{AABFCB26-DDED-4459-A6AC-A7F1042E0C9A}" type="pres">
      <dgm:prSet presAssocID="{71669217-4D3A-4D74-9B21-E8E092E44E9F}" presName="sibTrans" presStyleCnt="0"/>
      <dgm:spPr/>
    </dgm:pt>
    <dgm:pt modelId="{557D6161-CF31-4CC3-A967-58E167A7E699}" type="pres">
      <dgm:prSet presAssocID="{D64CA46A-2BBC-4677-8365-220B1672E55F}" presName="node" presStyleLbl="node1" presStyleIdx="4" presStyleCnt="17">
        <dgm:presLayoutVars>
          <dgm:bulletEnabled val="1"/>
        </dgm:presLayoutVars>
      </dgm:prSet>
      <dgm:spPr/>
      <dgm:t>
        <a:bodyPr/>
        <a:lstStyle/>
        <a:p>
          <a:endParaRPr lang="en-US"/>
        </a:p>
      </dgm:t>
    </dgm:pt>
    <dgm:pt modelId="{7FB88E62-7E2F-4C3C-A467-52001E70789D}" type="pres">
      <dgm:prSet presAssocID="{044F9EF9-CACE-4C26-82ED-9708293A364A}" presName="sibTrans" presStyleCnt="0"/>
      <dgm:spPr/>
    </dgm:pt>
    <dgm:pt modelId="{559057A4-40EC-4DA3-BA4C-B8D74FC47580}" type="pres">
      <dgm:prSet presAssocID="{33782AE6-2CFB-4F68-8355-66CDC961D5DD}" presName="node" presStyleLbl="node1" presStyleIdx="5" presStyleCnt="17">
        <dgm:presLayoutVars>
          <dgm:bulletEnabled val="1"/>
        </dgm:presLayoutVars>
      </dgm:prSet>
      <dgm:spPr/>
      <dgm:t>
        <a:bodyPr/>
        <a:lstStyle/>
        <a:p>
          <a:endParaRPr lang="en-US"/>
        </a:p>
      </dgm:t>
    </dgm:pt>
    <dgm:pt modelId="{E450D5EE-2149-43C4-A724-837F46ACFD8A}" type="pres">
      <dgm:prSet presAssocID="{DF512F6E-8E8C-42C0-9899-60793ED1391D}" presName="sibTrans" presStyleCnt="0"/>
      <dgm:spPr/>
    </dgm:pt>
    <dgm:pt modelId="{2465B4BE-762D-4FE7-997D-BF3C27A797AB}" type="pres">
      <dgm:prSet presAssocID="{28E31018-5A29-431C-AE04-011E88B37CB0}" presName="node" presStyleLbl="node1" presStyleIdx="6" presStyleCnt="17">
        <dgm:presLayoutVars>
          <dgm:bulletEnabled val="1"/>
        </dgm:presLayoutVars>
      </dgm:prSet>
      <dgm:spPr/>
      <dgm:t>
        <a:bodyPr/>
        <a:lstStyle/>
        <a:p>
          <a:endParaRPr lang="en-US"/>
        </a:p>
      </dgm:t>
    </dgm:pt>
    <dgm:pt modelId="{4E354D29-B23E-4187-807A-EA09174CB860}" type="pres">
      <dgm:prSet presAssocID="{4318765A-EAE9-41FF-A1EE-DBE62335B7F1}" presName="sibTrans" presStyleCnt="0"/>
      <dgm:spPr/>
    </dgm:pt>
    <dgm:pt modelId="{B3F8FBF6-A8C4-485E-8D97-DB514AA7707E}" type="pres">
      <dgm:prSet presAssocID="{338F7995-9D7A-4195-98F8-F5D136241AE5}" presName="node" presStyleLbl="node1" presStyleIdx="7" presStyleCnt="17">
        <dgm:presLayoutVars>
          <dgm:bulletEnabled val="1"/>
        </dgm:presLayoutVars>
      </dgm:prSet>
      <dgm:spPr/>
      <dgm:t>
        <a:bodyPr/>
        <a:lstStyle/>
        <a:p>
          <a:endParaRPr lang="en-US"/>
        </a:p>
      </dgm:t>
    </dgm:pt>
    <dgm:pt modelId="{0BAE7FB0-1104-46C8-A39B-7778E9203F07}" type="pres">
      <dgm:prSet presAssocID="{6798C8D8-A53E-4D5E-89F6-1BD015E447E1}" presName="sibTrans" presStyleCnt="0"/>
      <dgm:spPr/>
    </dgm:pt>
    <dgm:pt modelId="{E24AC674-59A2-4544-8603-1631C66BB5A6}" type="pres">
      <dgm:prSet presAssocID="{FB7E7B0D-BB45-4769-9F46-46CC3065CC25}" presName="node" presStyleLbl="node1" presStyleIdx="8" presStyleCnt="17">
        <dgm:presLayoutVars>
          <dgm:bulletEnabled val="1"/>
        </dgm:presLayoutVars>
      </dgm:prSet>
      <dgm:spPr/>
      <dgm:t>
        <a:bodyPr/>
        <a:lstStyle/>
        <a:p>
          <a:endParaRPr lang="en-US"/>
        </a:p>
      </dgm:t>
    </dgm:pt>
    <dgm:pt modelId="{A6FDEDFF-498B-422F-BC38-9BCF1C7A0C99}" type="pres">
      <dgm:prSet presAssocID="{1FAADD41-EC06-4314-8903-D2395C2F1050}" presName="sibTrans" presStyleCnt="0"/>
      <dgm:spPr/>
    </dgm:pt>
    <dgm:pt modelId="{FF46688A-23BE-4192-B103-827400709B06}" type="pres">
      <dgm:prSet presAssocID="{986CA1ED-0451-44E8-85B9-FB7A38F8F7BB}" presName="node" presStyleLbl="node1" presStyleIdx="9" presStyleCnt="17">
        <dgm:presLayoutVars>
          <dgm:bulletEnabled val="1"/>
        </dgm:presLayoutVars>
      </dgm:prSet>
      <dgm:spPr/>
      <dgm:t>
        <a:bodyPr/>
        <a:lstStyle/>
        <a:p>
          <a:endParaRPr lang="en-US"/>
        </a:p>
      </dgm:t>
    </dgm:pt>
    <dgm:pt modelId="{D241C78E-066F-4662-ACC7-5E9CAFF5B30A}" type="pres">
      <dgm:prSet presAssocID="{55BE7C18-BF95-4133-A538-371B8D94BBAB}" presName="sibTrans" presStyleCnt="0"/>
      <dgm:spPr/>
    </dgm:pt>
    <dgm:pt modelId="{FDC76B9B-EA94-4760-AB34-B8722E6796C1}" type="pres">
      <dgm:prSet presAssocID="{EB082DCF-CF8B-45C0-8929-33C965924EFE}" presName="node" presStyleLbl="node1" presStyleIdx="10" presStyleCnt="17">
        <dgm:presLayoutVars>
          <dgm:bulletEnabled val="1"/>
        </dgm:presLayoutVars>
      </dgm:prSet>
      <dgm:spPr/>
      <dgm:t>
        <a:bodyPr/>
        <a:lstStyle/>
        <a:p>
          <a:endParaRPr lang="en-US"/>
        </a:p>
      </dgm:t>
    </dgm:pt>
    <dgm:pt modelId="{5D4E86BC-063D-41FC-95D3-356BA387F429}" type="pres">
      <dgm:prSet presAssocID="{F7A17E35-6463-4976-B5ED-CF01BAA17169}" presName="sibTrans" presStyleCnt="0"/>
      <dgm:spPr/>
    </dgm:pt>
    <dgm:pt modelId="{A1641BC4-72EF-400B-905F-67BBCEEEB23F}" type="pres">
      <dgm:prSet presAssocID="{633CDC00-70D9-4F94-A92C-76752096E32B}" presName="node" presStyleLbl="node1" presStyleIdx="11" presStyleCnt="17">
        <dgm:presLayoutVars>
          <dgm:bulletEnabled val="1"/>
        </dgm:presLayoutVars>
      </dgm:prSet>
      <dgm:spPr/>
      <dgm:t>
        <a:bodyPr/>
        <a:lstStyle/>
        <a:p>
          <a:endParaRPr lang="en-US"/>
        </a:p>
      </dgm:t>
    </dgm:pt>
    <dgm:pt modelId="{D8D2EADC-436A-428E-8512-1458A5653F63}" type="pres">
      <dgm:prSet presAssocID="{85710248-A027-4B89-9D1F-83140BC5E551}" presName="sibTrans" presStyleCnt="0"/>
      <dgm:spPr/>
    </dgm:pt>
    <dgm:pt modelId="{BA815FDE-8177-4054-9EF4-AF25FE2925BB}" type="pres">
      <dgm:prSet presAssocID="{09956C3A-A560-4688-9216-AF3FB1C32BDD}" presName="node" presStyleLbl="node1" presStyleIdx="12" presStyleCnt="17">
        <dgm:presLayoutVars>
          <dgm:bulletEnabled val="1"/>
        </dgm:presLayoutVars>
      </dgm:prSet>
      <dgm:spPr/>
      <dgm:t>
        <a:bodyPr/>
        <a:lstStyle/>
        <a:p>
          <a:endParaRPr lang="en-US"/>
        </a:p>
      </dgm:t>
    </dgm:pt>
    <dgm:pt modelId="{B842B8F6-72D5-420A-A071-6D137B370E64}" type="pres">
      <dgm:prSet presAssocID="{70AFB598-898D-4415-8533-F1EF536A0328}" presName="sibTrans" presStyleCnt="0"/>
      <dgm:spPr/>
    </dgm:pt>
    <dgm:pt modelId="{E9FE25A7-CB1D-4914-8322-FE198A16F44C}" type="pres">
      <dgm:prSet presAssocID="{72084183-993B-4761-B324-27DF434F9734}" presName="node" presStyleLbl="node1" presStyleIdx="13" presStyleCnt="17">
        <dgm:presLayoutVars>
          <dgm:bulletEnabled val="1"/>
        </dgm:presLayoutVars>
      </dgm:prSet>
      <dgm:spPr/>
      <dgm:t>
        <a:bodyPr/>
        <a:lstStyle/>
        <a:p>
          <a:endParaRPr lang="en-US"/>
        </a:p>
      </dgm:t>
    </dgm:pt>
    <dgm:pt modelId="{DFF75A7C-BB1E-454B-A8C0-5CB1F65E06FC}" type="pres">
      <dgm:prSet presAssocID="{D5427E45-70C0-4F32-85D1-B6E9B37ECFF4}" presName="sibTrans" presStyleCnt="0"/>
      <dgm:spPr/>
    </dgm:pt>
    <dgm:pt modelId="{31B02DF3-91FC-4039-A186-01153D1214CD}" type="pres">
      <dgm:prSet presAssocID="{75F090E8-84CA-4312-AC7F-CA008B02AFF5}" presName="node" presStyleLbl="node1" presStyleIdx="14" presStyleCnt="17">
        <dgm:presLayoutVars>
          <dgm:bulletEnabled val="1"/>
        </dgm:presLayoutVars>
      </dgm:prSet>
      <dgm:spPr/>
      <dgm:t>
        <a:bodyPr/>
        <a:lstStyle/>
        <a:p>
          <a:endParaRPr lang="en-US"/>
        </a:p>
      </dgm:t>
    </dgm:pt>
    <dgm:pt modelId="{67FC1590-DB47-44F4-83B0-872179FB7162}" type="pres">
      <dgm:prSet presAssocID="{62944EE1-786F-4127-973B-C7695ACDE24A}" presName="sibTrans" presStyleCnt="0"/>
      <dgm:spPr/>
    </dgm:pt>
    <dgm:pt modelId="{3395C69C-B4BA-4058-B903-0AD3F7E30404}" type="pres">
      <dgm:prSet presAssocID="{A3151490-0041-42F7-A2E0-349B883F28E9}" presName="node" presStyleLbl="node1" presStyleIdx="15" presStyleCnt="17">
        <dgm:presLayoutVars>
          <dgm:bulletEnabled val="1"/>
        </dgm:presLayoutVars>
      </dgm:prSet>
      <dgm:spPr/>
      <dgm:t>
        <a:bodyPr/>
        <a:lstStyle/>
        <a:p>
          <a:endParaRPr lang="en-US"/>
        </a:p>
      </dgm:t>
    </dgm:pt>
    <dgm:pt modelId="{B9FBCF78-E3AF-4881-9BB1-5C806C29C816}" type="pres">
      <dgm:prSet presAssocID="{49654E1D-83EC-4CB6-92F5-20E75F2EA81D}" presName="sibTrans" presStyleCnt="0"/>
      <dgm:spPr/>
    </dgm:pt>
    <dgm:pt modelId="{DFCACB0E-FB9D-4F34-9EC4-7DBC0E1318A7}" type="pres">
      <dgm:prSet presAssocID="{32861F6A-9B18-4498-AD41-3E34C5E10AB9}" presName="node" presStyleLbl="node1" presStyleIdx="16" presStyleCnt="17">
        <dgm:presLayoutVars>
          <dgm:bulletEnabled val="1"/>
        </dgm:presLayoutVars>
      </dgm:prSet>
      <dgm:spPr/>
      <dgm:t>
        <a:bodyPr/>
        <a:lstStyle/>
        <a:p>
          <a:endParaRPr lang="en-US"/>
        </a:p>
      </dgm:t>
    </dgm:pt>
  </dgm:ptLst>
  <dgm:cxnLst>
    <dgm:cxn modelId="{B125CDC1-4CF8-469E-B700-DB51F9EA86DE}" srcId="{16BC5345-DF83-4549-8254-46FDB9C95B66}" destId="{74A73384-D1DA-4A24-A312-ACC6D3B10516}" srcOrd="1" destOrd="0" parTransId="{DC02441D-B5BB-4BDE-8DB7-0F05A73E7218}" sibTransId="{9AECB4CD-994B-42E9-A7AE-2BC034FF1C80}"/>
    <dgm:cxn modelId="{3F79FBB4-2F69-4081-97CB-BA54998C4BCF}" srcId="{16BC5345-DF83-4549-8254-46FDB9C95B66}" destId="{7D12E98D-30F1-4552-9D4E-B52D31437901}" srcOrd="2" destOrd="0" parTransId="{2939AF97-6E99-46DE-90BA-D7525AA7A047}" sibTransId="{7D5BBF6A-3AA1-400A-9415-6EB134BA5BA5}"/>
    <dgm:cxn modelId="{7F59E661-8EC9-4B90-A516-DF4638EAA50D}" type="presOf" srcId="{72084183-993B-4761-B324-27DF434F9734}" destId="{E9FE25A7-CB1D-4914-8322-FE198A16F44C}" srcOrd="0" destOrd="0" presId="urn:microsoft.com/office/officeart/2005/8/layout/default#1"/>
    <dgm:cxn modelId="{F481D29F-2987-4321-8D22-F2BD5024B6BE}" type="presOf" srcId="{2874C955-5947-47D0-8BDE-AEC7D0344012}" destId="{316EA9FA-D95C-4B9C-A9DF-AF7A1B2E94B6}" srcOrd="0" destOrd="0" presId="urn:microsoft.com/office/officeart/2005/8/layout/default#1"/>
    <dgm:cxn modelId="{D33D6F05-3B9C-4351-A518-A2729F216CEF}" type="presOf" srcId="{09956C3A-A560-4688-9216-AF3FB1C32BDD}" destId="{BA815FDE-8177-4054-9EF4-AF25FE2925BB}" srcOrd="0" destOrd="0" presId="urn:microsoft.com/office/officeart/2005/8/layout/default#1"/>
    <dgm:cxn modelId="{BDD52E4D-7AFE-46BB-9BF8-1DC320F6EE3F}" srcId="{16BC5345-DF83-4549-8254-46FDB9C95B66}" destId="{FB7E7B0D-BB45-4769-9F46-46CC3065CC25}" srcOrd="8" destOrd="0" parTransId="{F22236F1-152F-4CBD-9BE0-49E90C175DB8}" sibTransId="{1FAADD41-EC06-4314-8903-D2395C2F1050}"/>
    <dgm:cxn modelId="{1807DF1B-07FF-4FBA-94B7-85AE9C8E6240}" type="presOf" srcId="{D64CA46A-2BBC-4677-8365-220B1672E55F}" destId="{557D6161-CF31-4CC3-A967-58E167A7E699}" srcOrd="0" destOrd="0" presId="urn:microsoft.com/office/officeart/2005/8/layout/default#1"/>
    <dgm:cxn modelId="{794CC7C7-DD98-459F-B2F7-672BFCA5E55B}" srcId="{16BC5345-DF83-4549-8254-46FDB9C95B66}" destId="{633CDC00-70D9-4F94-A92C-76752096E32B}" srcOrd="11" destOrd="0" parTransId="{8FC1C954-1CEE-413B-8C42-F64A1AE58324}" sibTransId="{85710248-A027-4B89-9D1F-83140BC5E551}"/>
    <dgm:cxn modelId="{9B098D8E-6C7F-4694-954C-6E1E49655996}" srcId="{16BC5345-DF83-4549-8254-46FDB9C95B66}" destId="{75F090E8-84CA-4312-AC7F-CA008B02AFF5}" srcOrd="14" destOrd="0" parTransId="{90F71ADF-3D71-4BF5-89B6-268BA21BA678}" sibTransId="{62944EE1-786F-4127-973B-C7695ACDE24A}"/>
    <dgm:cxn modelId="{FD376B2B-17E2-4F2F-8CB9-BF968B7C0773}" srcId="{16BC5345-DF83-4549-8254-46FDB9C95B66}" destId="{2874C955-5947-47D0-8BDE-AEC7D0344012}" srcOrd="0" destOrd="0" parTransId="{91D39303-07EA-45EB-9DC6-0D4412DBCC25}" sibTransId="{399AAB8D-C4B9-45EC-B1C5-012BE8C229C7}"/>
    <dgm:cxn modelId="{C60D4C94-C1C4-47DB-B500-ED7A9FCF4C47}" srcId="{16BC5345-DF83-4549-8254-46FDB9C95B66}" destId="{33782AE6-2CFB-4F68-8355-66CDC961D5DD}" srcOrd="5" destOrd="0" parTransId="{3DB07C94-8852-454A-9292-E1306D7194DF}" sibTransId="{DF512F6E-8E8C-42C0-9899-60793ED1391D}"/>
    <dgm:cxn modelId="{635D9FA7-A3A7-489D-92F5-FB00A3A70574}" type="presOf" srcId="{16BC5345-DF83-4549-8254-46FDB9C95B66}" destId="{57846D79-DC82-4FFC-BBCF-CAD5BEC28C81}" srcOrd="0" destOrd="0" presId="urn:microsoft.com/office/officeart/2005/8/layout/default#1"/>
    <dgm:cxn modelId="{048C1F6B-E829-4DA7-A8DD-3C4F3FC60183}" type="presOf" srcId="{A3151490-0041-42F7-A2E0-349B883F28E9}" destId="{3395C69C-B4BA-4058-B903-0AD3F7E30404}" srcOrd="0" destOrd="0" presId="urn:microsoft.com/office/officeart/2005/8/layout/default#1"/>
    <dgm:cxn modelId="{257C9F7A-C492-442D-AB7A-3A40C811EC59}" type="presOf" srcId="{633CDC00-70D9-4F94-A92C-76752096E32B}" destId="{A1641BC4-72EF-400B-905F-67BBCEEEB23F}" srcOrd="0" destOrd="0" presId="urn:microsoft.com/office/officeart/2005/8/layout/default#1"/>
    <dgm:cxn modelId="{45BA9F01-CC6C-4B48-BB3B-5B939322D119}" srcId="{16BC5345-DF83-4549-8254-46FDB9C95B66}" destId="{D64CA46A-2BBC-4677-8365-220B1672E55F}" srcOrd="4" destOrd="0" parTransId="{170CE712-D0B8-43FC-9AB0-C82721753902}" sibTransId="{044F9EF9-CACE-4C26-82ED-9708293A364A}"/>
    <dgm:cxn modelId="{4877B0DC-A1AA-4423-A42A-4A484FDDB9FB}" type="presOf" srcId="{7D12E98D-30F1-4552-9D4E-B52D31437901}" destId="{77FA2FF8-C334-40DF-B550-DA18C23C9883}" srcOrd="0" destOrd="0" presId="urn:microsoft.com/office/officeart/2005/8/layout/default#1"/>
    <dgm:cxn modelId="{B137262C-F83E-4B89-B065-BC633163C840}" type="presOf" srcId="{EB082DCF-CF8B-45C0-8929-33C965924EFE}" destId="{FDC76B9B-EA94-4760-AB34-B8722E6796C1}" srcOrd="0" destOrd="0" presId="urn:microsoft.com/office/officeart/2005/8/layout/default#1"/>
    <dgm:cxn modelId="{66E6FA07-7516-41B4-A3BF-4F4270321FC4}" srcId="{16BC5345-DF83-4549-8254-46FDB9C95B66}" destId="{986CA1ED-0451-44E8-85B9-FB7A38F8F7BB}" srcOrd="9" destOrd="0" parTransId="{7FEA60A3-DF04-4C86-BC54-99F25A314C8F}" sibTransId="{55BE7C18-BF95-4133-A538-371B8D94BBAB}"/>
    <dgm:cxn modelId="{5D8CCBC4-8282-4882-A3E9-70DC9BFCF0A2}" srcId="{16BC5345-DF83-4549-8254-46FDB9C95B66}" destId="{3D13715D-912F-46D2-8B2B-E1EA61FC096E}" srcOrd="3" destOrd="0" parTransId="{245E899A-82B6-4C1D-AD50-560CD6DF995B}" sibTransId="{71669217-4D3A-4D74-9B21-E8E092E44E9F}"/>
    <dgm:cxn modelId="{C6EB89D3-D011-4BDB-A65B-034BB4DDAB75}" type="presOf" srcId="{FB7E7B0D-BB45-4769-9F46-46CC3065CC25}" destId="{E24AC674-59A2-4544-8603-1631C66BB5A6}" srcOrd="0" destOrd="0" presId="urn:microsoft.com/office/officeart/2005/8/layout/default#1"/>
    <dgm:cxn modelId="{E09D969C-DCE7-417F-8ABB-39FEB0465A24}" type="presOf" srcId="{74A73384-D1DA-4A24-A312-ACC6D3B10516}" destId="{742D71CB-B541-4BBA-8FBC-694E3F3737B5}" srcOrd="0" destOrd="0" presId="urn:microsoft.com/office/officeart/2005/8/layout/default#1"/>
    <dgm:cxn modelId="{93388F2D-03E2-4743-A291-87B2EA47BD29}" srcId="{16BC5345-DF83-4549-8254-46FDB9C95B66}" destId="{EB082DCF-CF8B-45C0-8929-33C965924EFE}" srcOrd="10" destOrd="0" parTransId="{1F11CBC4-9FAE-48A8-921A-B4EBE9895438}" sibTransId="{F7A17E35-6463-4976-B5ED-CF01BAA17169}"/>
    <dgm:cxn modelId="{C226FBFF-C27D-4E8F-A471-EE8D0820C51A}" srcId="{16BC5345-DF83-4549-8254-46FDB9C95B66}" destId="{338F7995-9D7A-4195-98F8-F5D136241AE5}" srcOrd="7" destOrd="0" parTransId="{4ED6F7B9-B680-438B-ABBB-32CDA02D92E5}" sibTransId="{6798C8D8-A53E-4D5E-89F6-1BD015E447E1}"/>
    <dgm:cxn modelId="{AC8DD366-97C9-4493-86F5-6E2F30B4BE57}" type="presOf" srcId="{32861F6A-9B18-4498-AD41-3E34C5E10AB9}" destId="{DFCACB0E-FB9D-4F34-9EC4-7DBC0E1318A7}" srcOrd="0" destOrd="0" presId="urn:microsoft.com/office/officeart/2005/8/layout/default#1"/>
    <dgm:cxn modelId="{75395866-C3D5-4B5D-8B5F-0FCEF868F576}" srcId="{16BC5345-DF83-4549-8254-46FDB9C95B66}" destId="{28E31018-5A29-431C-AE04-011E88B37CB0}" srcOrd="6" destOrd="0" parTransId="{2627F85C-A4FE-4F6F-B685-7B4C6D1FF709}" sibTransId="{4318765A-EAE9-41FF-A1EE-DBE62335B7F1}"/>
    <dgm:cxn modelId="{8FE02093-F073-4DD3-A983-490156071FEF}" type="presOf" srcId="{3D13715D-912F-46D2-8B2B-E1EA61FC096E}" destId="{2A300041-2ED8-4792-B100-00B5C0C6C292}" srcOrd="0" destOrd="0" presId="urn:microsoft.com/office/officeart/2005/8/layout/default#1"/>
    <dgm:cxn modelId="{78247560-EC50-44C4-B328-E366AFF6EBB0}" srcId="{16BC5345-DF83-4549-8254-46FDB9C95B66}" destId="{72084183-993B-4761-B324-27DF434F9734}" srcOrd="13" destOrd="0" parTransId="{4C76AAC2-7E50-440D-90AA-76C3107DE659}" sibTransId="{D5427E45-70C0-4F32-85D1-B6E9B37ECFF4}"/>
    <dgm:cxn modelId="{15425751-A73B-4E1F-88BD-08E4BFD559F2}" srcId="{16BC5345-DF83-4549-8254-46FDB9C95B66}" destId="{09956C3A-A560-4688-9216-AF3FB1C32BDD}" srcOrd="12" destOrd="0" parTransId="{EABF3B5B-03B5-4B34-B238-C572EB8C68A5}" sibTransId="{70AFB598-898D-4415-8533-F1EF536A0328}"/>
    <dgm:cxn modelId="{E6B12E71-BB07-40C1-9F3E-55179F1F4D06}" srcId="{16BC5345-DF83-4549-8254-46FDB9C95B66}" destId="{32861F6A-9B18-4498-AD41-3E34C5E10AB9}" srcOrd="16" destOrd="0" parTransId="{CC4580E4-3260-4059-A4E5-FF807DDD42E2}" sibTransId="{7CC3D6F0-A45F-4682-BC81-D6879F2E1D26}"/>
    <dgm:cxn modelId="{8141866D-704C-473F-8AE7-492AEA4FB004}" type="presOf" srcId="{338F7995-9D7A-4195-98F8-F5D136241AE5}" destId="{B3F8FBF6-A8C4-485E-8D97-DB514AA7707E}" srcOrd="0" destOrd="0" presId="urn:microsoft.com/office/officeart/2005/8/layout/default#1"/>
    <dgm:cxn modelId="{57472FA5-FF85-468B-ACB0-0C0FE0167AD1}" type="presOf" srcId="{75F090E8-84CA-4312-AC7F-CA008B02AFF5}" destId="{31B02DF3-91FC-4039-A186-01153D1214CD}" srcOrd="0" destOrd="0" presId="urn:microsoft.com/office/officeart/2005/8/layout/default#1"/>
    <dgm:cxn modelId="{EFBEA3CE-0A7F-4E7A-BC4D-797323E7C999}" type="presOf" srcId="{986CA1ED-0451-44E8-85B9-FB7A38F8F7BB}" destId="{FF46688A-23BE-4192-B103-827400709B06}" srcOrd="0" destOrd="0" presId="urn:microsoft.com/office/officeart/2005/8/layout/default#1"/>
    <dgm:cxn modelId="{3C5A6A89-082C-483D-8FA6-A28F19C0F8E5}" srcId="{16BC5345-DF83-4549-8254-46FDB9C95B66}" destId="{A3151490-0041-42F7-A2E0-349B883F28E9}" srcOrd="15" destOrd="0" parTransId="{720E45E1-B9C5-4D22-B685-85559315BA27}" sibTransId="{49654E1D-83EC-4CB6-92F5-20E75F2EA81D}"/>
    <dgm:cxn modelId="{3575B977-15FB-4E06-9680-1F1F8265B936}" type="presOf" srcId="{28E31018-5A29-431C-AE04-011E88B37CB0}" destId="{2465B4BE-762D-4FE7-997D-BF3C27A797AB}" srcOrd="0" destOrd="0" presId="urn:microsoft.com/office/officeart/2005/8/layout/default#1"/>
    <dgm:cxn modelId="{8948716F-7895-4740-9614-7E7F9EFD089C}" type="presOf" srcId="{33782AE6-2CFB-4F68-8355-66CDC961D5DD}" destId="{559057A4-40EC-4DA3-BA4C-B8D74FC47580}" srcOrd="0" destOrd="0" presId="urn:microsoft.com/office/officeart/2005/8/layout/default#1"/>
    <dgm:cxn modelId="{1D55F757-CD42-44AE-836A-B3690E5D9F79}" type="presParOf" srcId="{57846D79-DC82-4FFC-BBCF-CAD5BEC28C81}" destId="{316EA9FA-D95C-4B9C-A9DF-AF7A1B2E94B6}" srcOrd="0" destOrd="0" presId="urn:microsoft.com/office/officeart/2005/8/layout/default#1"/>
    <dgm:cxn modelId="{9C207D62-B90E-44B4-BA28-F233FBB2B5CE}" type="presParOf" srcId="{57846D79-DC82-4FFC-BBCF-CAD5BEC28C81}" destId="{4DED1568-BB31-41E5-A389-6C565DB40194}" srcOrd="1" destOrd="0" presId="urn:microsoft.com/office/officeart/2005/8/layout/default#1"/>
    <dgm:cxn modelId="{FBB9300F-C87B-4951-B2DE-CCF90B9EC85D}" type="presParOf" srcId="{57846D79-DC82-4FFC-BBCF-CAD5BEC28C81}" destId="{742D71CB-B541-4BBA-8FBC-694E3F3737B5}" srcOrd="2" destOrd="0" presId="urn:microsoft.com/office/officeart/2005/8/layout/default#1"/>
    <dgm:cxn modelId="{23879C7F-CC3C-4A8D-85B0-1E09EEF5920F}" type="presParOf" srcId="{57846D79-DC82-4FFC-BBCF-CAD5BEC28C81}" destId="{B0F3BB3A-62BD-422D-A48B-6EFFB26C78B7}" srcOrd="3" destOrd="0" presId="urn:microsoft.com/office/officeart/2005/8/layout/default#1"/>
    <dgm:cxn modelId="{22B0B843-774E-4EA0-80EF-F28BAD6D6FC2}" type="presParOf" srcId="{57846D79-DC82-4FFC-BBCF-CAD5BEC28C81}" destId="{77FA2FF8-C334-40DF-B550-DA18C23C9883}" srcOrd="4" destOrd="0" presId="urn:microsoft.com/office/officeart/2005/8/layout/default#1"/>
    <dgm:cxn modelId="{AC7CB2D2-5751-422C-9285-16209FF90C0B}" type="presParOf" srcId="{57846D79-DC82-4FFC-BBCF-CAD5BEC28C81}" destId="{0CEC7B7E-1F31-463F-AFEA-D805575EE194}" srcOrd="5" destOrd="0" presId="urn:microsoft.com/office/officeart/2005/8/layout/default#1"/>
    <dgm:cxn modelId="{4A9EC780-458B-4AB6-B249-DECBD0620E32}" type="presParOf" srcId="{57846D79-DC82-4FFC-BBCF-CAD5BEC28C81}" destId="{2A300041-2ED8-4792-B100-00B5C0C6C292}" srcOrd="6" destOrd="0" presId="urn:microsoft.com/office/officeart/2005/8/layout/default#1"/>
    <dgm:cxn modelId="{6913D00A-BFD9-423D-8A1C-CEEBFDF47B18}" type="presParOf" srcId="{57846D79-DC82-4FFC-BBCF-CAD5BEC28C81}" destId="{AABFCB26-DDED-4459-A6AC-A7F1042E0C9A}" srcOrd="7" destOrd="0" presId="urn:microsoft.com/office/officeart/2005/8/layout/default#1"/>
    <dgm:cxn modelId="{38910A63-ADC4-4EA9-B6A9-7661998BAD66}" type="presParOf" srcId="{57846D79-DC82-4FFC-BBCF-CAD5BEC28C81}" destId="{557D6161-CF31-4CC3-A967-58E167A7E699}" srcOrd="8" destOrd="0" presId="urn:microsoft.com/office/officeart/2005/8/layout/default#1"/>
    <dgm:cxn modelId="{2040C2FD-015B-4D7A-9844-799FC2848BCC}" type="presParOf" srcId="{57846D79-DC82-4FFC-BBCF-CAD5BEC28C81}" destId="{7FB88E62-7E2F-4C3C-A467-52001E70789D}" srcOrd="9" destOrd="0" presId="urn:microsoft.com/office/officeart/2005/8/layout/default#1"/>
    <dgm:cxn modelId="{86D8121C-C57E-4016-A878-657629E808CA}" type="presParOf" srcId="{57846D79-DC82-4FFC-BBCF-CAD5BEC28C81}" destId="{559057A4-40EC-4DA3-BA4C-B8D74FC47580}" srcOrd="10" destOrd="0" presId="urn:microsoft.com/office/officeart/2005/8/layout/default#1"/>
    <dgm:cxn modelId="{9273E19D-1A24-4108-897B-D6BD0D8475F6}" type="presParOf" srcId="{57846D79-DC82-4FFC-BBCF-CAD5BEC28C81}" destId="{E450D5EE-2149-43C4-A724-837F46ACFD8A}" srcOrd="11" destOrd="0" presId="urn:microsoft.com/office/officeart/2005/8/layout/default#1"/>
    <dgm:cxn modelId="{00550082-3B4B-4A1A-937A-2CA5D2A9499D}" type="presParOf" srcId="{57846D79-DC82-4FFC-BBCF-CAD5BEC28C81}" destId="{2465B4BE-762D-4FE7-997D-BF3C27A797AB}" srcOrd="12" destOrd="0" presId="urn:microsoft.com/office/officeart/2005/8/layout/default#1"/>
    <dgm:cxn modelId="{1BF16F83-3E48-4033-B50E-F49679F270B2}" type="presParOf" srcId="{57846D79-DC82-4FFC-BBCF-CAD5BEC28C81}" destId="{4E354D29-B23E-4187-807A-EA09174CB860}" srcOrd="13" destOrd="0" presId="urn:microsoft.com/office/officeart/2005/8/layout/default#1"/>
    <dgm:cxn modelId="{A0FEC91C-2A24-477C-B60E-245195EA604A}" type="presParOf" srcId="{57846D79-DC82-4FFC-BBCF-CAD5BEC28C81}" destId="{B3F8FBF6-A8C4-485E-8D97-DB514AA7707E}" srcOrd="14" destOrd="0" presId="urn:microsoft.com/office/officeart/2005/8/layout/default#1"/>
    <dgm:cxn modelId="{814A3AB5-77F9-4B8A-B5E7-0518C64FC086}" type="presParOf" srcId="{57846D79-DC82-4FFC-BBCF-CAD5BEC28C81}" destId="{0BAE7FB0-1104-46C8-A39B-7778E9203F07}" srcOrd="15" destOrd="0" presId="urn:microsoft.com/office/officeart/2005/8/layout/default#1"/>
    <dgm:cxn modelId="{591B2889-9C6F-4B4F-BDE8-9AD4DB2AD654}" type="presParOf" srcId="{57846D79-DC82-4FFC-BBCF-CAD5BEC28C81}" destId="{E24AC674-59A2-4544-8603-1631C66BB5A6}" srcOrd="16" destOrd="0" presId="urn:microsoft.com/office/officeart/2005/8/layout/default#1"/>
    <dgm:cxn modelId="{FD1BFC05-D85D-425A-B0D8-15A20A8DEB6E}" type="presParOf" srcId="{57846D79-DC82-4FFC-BBCF-CAD5BEC28C81}" destId="{A6FDEDFF-498B-422F-BC38-9BCF1C7A0C99}" srcOrd="17" destOrd="0" presId="urn:microsoft.com/office/officeart/2005/8/layout/default#1"/>
    <dgm:cxn modelId="{7D4424B8-35E3-46BE-A0D9-4689C6728171}" type="presParOf" srcId="{57846D79-DC82-4FFC-BBCF-CAD5BEC28C81}" destId="{FF46688A-23BE-4192-B103-827400709B06}" srcOrd="18" destOrd="0" presId="urn:microsoft.com/office/officeart/2005/8/layout/default#1"/>
    <dgm:cxn modelId="{44B016A9-DD90-416D-9980-0ACE0BD31680}" type="presParOf" srcId="{57846D79-DC82-4FFC-BBCF-CAD5BEC28C81}" destId="{D241C78E-066F-4662-ACC7-5E9CAFF5B30A}" srcOrd="19" destOrd="0" presId="urn:microsoft.com/office/officeart/2005/8/layout/default#1"/>
    <dgm:cxn modelId="{1FC7B119-2BA7-4FE1-B04B-CEC61C7A920E}" type="presParOf" srcId="{57846D79-DC82-4FFC-BBCF-CAD5BEC28C81}" destId="{FDC76B9B-EA94-4760-AB34-B8722E6796C1}" srcOrd="20" destOrd="0" presId="urn:microsoft.com/office/officeart/2005/8/layout/default#1"/>
    <dgm:cxn modelId="{90B5E246-BFAA-420D-A70C-F32EA1E1EAB6}" type="presParOf" srcId="{57846D79-DC82-4FFC-BBCF-CAD5BEC28C81}" destId="{5D4E86BC-063D-41FC-95D3-356BA387F429}" srcOrd="21" destOrd="0" presId="urn:microsoft.com/office/officeart/2005/8/layout/default#1"/>
    <dgm:cxn modelId="{2CB8EB8E-172B-4902-9305-C5CC8BAA95D8}" type="presParOf" srcId="{57846D79-DC82-4FFC-BBCF-CAD5BEC28C81}" destId="{A1641BC4-72EF-400B-905F-67BBCEEEB23F}" srcOrd="22" destOrd="0" presId="urn:microsoft.com/office/officeart/2005/8/layout/default#1"/>
    <dgm:cxn modelId="{74196127-96E8-4309-8D29-2436CF7A5AD1}" type="presParOf" srcId="{57846D79-DC82-4FFC-BBCF-CAD5BEC28C81}" destId="{D8D2EADC-436A-428E-8512-1458A5653F63}" srcOrd="23" destOrd="0" presId="urn:microsoft.com/office/officeart/2005/8/layout/default#1"/>
    <dgm:cxn modelId="{058325D8-8C35-4A86-B099-D61CDD519077}" type="presParOf" srcId="{57846D79-DC82-4FFC-BBCF-CAD5BEC28C81}" destId="{BA815FDE-8177-4054-9EF4-AF25FE2925BB}" srcOrd="24" destOrd="0" presId="urn:microsoft.com/office/officeart/2005/8/layout/default#1"/>
    <dgm:cxn modelId="{FC9BC52F-8841-4342-97AA-31BA9E2981FC}" type="presParOf" srcId="{57846D79-DC82-4FFC-BBCF-CAD5BEC28C81}" destId="{B842B8F6-72D5-420A-A071-6D137B370E64}" srcOrd="25" destOrd="0" presId="urn:microsoft.com/office/officeart/2005/8/layout/default#1"/>
    <dgm:cxn modelId="{FE48B005-144C-4E56-8619-4CAF1BF2E57D}" type="presParOf" srcId="{57846D79-DC82-4FFC-BBCF-CAD5BEC28C81}" destId="{E9FE25A7-CB1D-4914-8322-FE198A16F44C}" srcOrd="26" destOrd="0" presId="urn:microsoft.com/office/officeart/2005/8/layout/default#1"/>
    <dgm:cxn modelId="{CFF55802-5505-4B55-903A-5AC583443DA8}" type="presParOf" srcId="{57846D79-DC82-4FFC-BBCF-CAD5BEC28C81}" destId="{DFF75A7C-BB1E-454B-A8C0-5CB1F65E06FC}" srcOrd="27" destOrd="0" presId="urn:microsoft.com/office/officeart/2005/8/layout/default#1"/>
    <dgm:cxn modelId="{7EB21313-F005-4C74-9DA1-BF3C74C66A7E}" type="presParOf" srcId="{57846D79-DC82-4FFC-BBCF-CAD5BEC28C81}" destId="{31B02DF3-91FC-4039-A186-01153D1214CD}" srcOrd="28" destOrd="0" presId="urn:microsoft.com/office/officeart/2005/8/layout/default#1"/>
    <dgm:cxn modelId="{9AADE96A-4593-49DD-B924-C61000FFF6F5}" type="presParOf" srcId="{57846D79-DC82-4FFC-BBCF-CAD5BEC28C81}" destId="{67FC1590-DB47-44F4-83B0-872179FB7162}" srcOrd="29" destOrd="0" presId="urn:microsoft.com/office/officeart/2005/8/layout/default#1"/>
    <dgm:cxn modelId="{E19184DF-60DF-4040-9F02-7419ACB8A19C}" type="presParOf" srcId="{57846D79-DC82-4FFC-BBCF-CAD5BEC28C81}" destId="{3395C69C-B4BA-4058-B903-0AD3F7E30404}" srcOrd="30" destOrd="0" presId="urn:microsoft.com/office/officeart/2005/8/layout/default#1"/>
    <dgm:cxn modelId="{B84C1AEF-1B84-41C1-8A58-166E354419B6}" type="presParOf" srcId="{57846D79-DC82-4FFC-BBCF-CAD5BEC28C81}" destId="{B9FBCF78-E3AF-4881-9BB1-5C806C29C816}" srcOrd="31" destOrd="0" presId="urn:microsoft.com/office/officeart/2005/8/layout/default#1"/>
    <dgm:cxn modelId="{7CCBE6CA-6696-4780-8EB8-F38EF0D935E8}" type="presParOf" srcId="{57846D79-DC82-4FFC-BBCF-CAD5BEC28C81}" destId="{DFCACB0E-FB9D-4F34-9EC4-7DBC0E1318A7}" srcOrd="32"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079EF3-30BA-451E-92F0-A888894BD16D}">
      <dsp:nvSpPr>
        <dsp:cNvPr id="0" name=""/>
        <dsp:cNvSpPr/>
      </dsp:nvSpPr>
      <dsp:spPr>
        <a:xfrm>
          <a:off x="2840541" y="1869960"/>
          <a:ext cx="1667454" cy="150824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a:solidFill>
                <a:schemeClr val="tx1"/>
              </a:solidFill>
            </a:rPr>
            <a:t>Jordan NCI</a:t>
          </a:r>
        </a:p>
      </dsp:txBody>
      <dsp:txXfrm>
        <a:off x="3084734" y="2090837"/>
        <a:ext cx="1179068" cy="1066486"/>
      </dsp:txXfrm>
    </dsp:sp>
    <dsp:sp modelId="{F11CEAA6-C9AE-4A08-A717-ADE0A41CD1D5}">
      <dsp:nvSpPr>
        <dsp:cNvPr id="0" name=""/>
        <dsp:cNvSpPr/>
      </dsp:nvSpPr>
      <dsp:spPr>
        <a:xfrm rot="16200000">
          <a:off x="3463624" y="1643357"/>
          <a:ext cx="421288" cy="31916"/>
        </a:xfrm>
        <a:custGeom>
          <a:avLst/>
          <a:gdLst/>
          <a:ahLst/>
          <a:cxnLst/>
          <a:rect l="0" t="0" r="0" b="0"/>
          <a:pathLst>
            <a:path>
              <a:moveTo>
                <a:pt x="0" y="15958"/>
              </a:moveTo>
              <a:lnTo>
                <a:pt x="421288" y="1595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0" kern="1200"/>
        </a:p>
      </dsp:txBody>
      <dsp:txXfrm>
        <a:off x="3663736" y="1648784"/>
        <a:ext cx="21064" cy="21064"/>
      </dsp:txXfrm>
    </dsp:sp>
    <dsp:sp modelId="{B90CE996-B930-4A64-B7DD-D80D2DDD3FA1}">
      <dsp:nvSpPr>
        <dsp:cNvPr id="0" name=""/>
        <dsp:cNvSpPr/>
      </dsp:nvSpPr>
      <dsp:spPr>
        <a:xfrm>
          <a:off x="2846430" y="-109603"/>
          <a:ext cx="1655675" cy="155827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kern="1200" dirty="0"/>
            <a:t>Activate Policy Instrument</a:t>
          </a:r>
        </a:p>
      </dsp:txBody>
      <dsp:txXfrm>
        <a:off x="3088898" y="118601"/>
        <a:ext cx="1170739" cy="1101867"/>
      </dsp:txXfrm>
    </dsp:sp>
    <dsp:sp modelId="{58E8911A-0781-4156-A746-A10030F7E3A5}">
      <dsp:nvSpPr>
        <dsp:cNvPr id="0" name=""/>
        <dsp:cNvSpPr/>
      </dsp:nvSpPr>
      <dsp:spPr>
        <a:xfrm rot="19285714">
          <a:off x="4261812" y="2001282"/>
          <a:ext cx="346817" cy="31916"/>
        </a:xfrm>
        <a:custGeom>
          <a:avLst/>
          <a:gdLst/>
          <a:ahLst/>
          <a:cxnLst/>
          <a:rect l="0" t="0" r="0" b="0"/>
          <a:pathLst>
            <a:path>
              <a:moveTo>
                <a:pt x="0" y="15958"/>
              </a:moveTo>
              <a:lnTo>
                <a:pt x="346817" y="1595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0" kern="1200"/>
        </a:p>
      </dsp:txBody>
      <dsp:txXfrm>
        <a:off x="4426550" y="2008570"/>
        <a:ext cx="17340" cy="17340"/>
      </dsp:txXfrm>
    </dsp:sp>
    <dsp:sp modelId="{3C088B28-14B2-46ED-9CB7-2CD03F65965D}">
      <dsp:nvSpPr>
        <dsp:cNvPr id="0" name=""/>
        <dsp:cNvSpPr/>
      </dsp:nvSpPr>
      <dsp:spPr>
        <a:xfrm>
          <a:off x="4374556" y="626303"/>
          <a:ext cx="1655675" cy="155827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kern="1200" dirty="0"/>
            <a:t>Empower Untapped Innovators</a:t>
          </a:r>
        </a:p>
      </dsp:txBody>
      <dsp:txXfrm>
        <a:off x="4617024" y="854507"/>
        <a:ext cx="1170739" cy="1101867"/>
      </dsp:txXfrm>
    </dsp:sp>
    <dsp:sp modelId="{F41675F5-8338-4986-AE09-43F80BF983FA}">
      <dsp:nvSpPr>
        <dsp:cNvPr id="0" name=""/>
        <dsp:cNvSpPr/>
      </dsp:nvSpPr>
      <dsp:spPr>
        <a:xfrm rot="771429">
          <a:off x="4478893" y="2826027"/>
          <a:ext cx="300161" cy="31916"/>
        </a:xfrm>
        <a:custGeom>
          <a:avLst/>
          <a:gdLst/>
          <a:ahLst/>
          <a:cxnLst/>
          <a:rect l="0" t="0" r="0" b="0"/>
          <a:pathLst>
            <a:path>
              <a:moveTo>
                <a:pt x="0" y="15958"/>
              </a:moveTo>
              <a:lnTo>
                <a:pt x="300161" y="1595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0" kern="1200"/>
        </a:p>
      </dsp:txBody>
      <dsp:txXfrm>
        <a:off x="4621469" y="2834481"/>
        <a:ext cx="15008" cy="15008"/>
      </dsp:txXfrm>
    </dsp:sp>
    <dsp:sp modelId="{582AC6E3-AA0A-46C3-A310-052971600FFC}">
      <dsp:nvSpPr>
        <dsp:cNvPr id="0" name=""/>
        <dsp:cNvSpPr/>
      </dsp:nvSpPr>
      <dsp:spPr>
        <a:xfrm>
          <a:off x="4751972" y="2279870"/>
          <a:ext cx="1655675" cy="155827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0" kern="1200" dirty="0"/>
            <a:t>Catalyze Collaboration and Commercialization</a:t>
          </a:r>
        </a:p>
      </dsp:txBody>
      <dsp:txXfrm>
        <a:off x="4994440" y="2508074"/>
        <a:ext cx="1170739" cy="1101867"/>
      </dsp:txXfrm>
    </dsp:sp>
    <dsp:sp modelId="{63BA5448-165B-4430-B482-6DC8384DC21E}">
      <dsp:nvSpPr>
        <dsp:cNvPr id="0" name=""/>
        <dsp:cNvSpPr/>
      </dsp:nvSpPr>
      <dsp:spPr>
        <a:xfrm rot="3857143">
          <a:off x="3894128" y="3479478"/>
          <a:ext cx="399526" cy="31916"/>
        </a:xfrm>
        <a:custGeom>
          <a:avLst/>
          <a:gdLst/>
          <a:ahLst/>
          <a:cxnLst/>
          <a:rect l="0" t="0" r="0" b="0"/>
          <a:pathLst>
            <a:path>
              <a:moveTo>
                <a:pt x="0" y="15958"/>
              </a:moveTo>
              <a:lnTo>
                <a:pt x="399526" y="1595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0" kern="1200"/>
        </a:p>
      </dsp:txBody>
      <dsp:txXfrm>
        <a:off x="4083903" y="3485448"/>
        <a:ext cx="19976" cy="19976"/>
      </dsp:txXfrm>
    </dsp:sp>
    <dsp:sp modelId="{590CB550-A080-4464-B2E3-BAA5175CBE09}">
      <dsp:nvSpPr>
        <dsp:cNvPr id="0" name=""/>
        <dsp:cNvSpPr/>
      </dsp:nvSpPr>
      <dsp:spPr>
        <a:xfrm>
          <a:off x="3694476" y="3605927"/>
          <a:ext cx="1655675" cy="155827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a:t>Brand Jordan’s  Innovation and Put value and Excellence</a:t>
          </a:r>
        </a:p>
      </dsp:txBody>
      <dsp:txXfrm>
        <a:off x="3936944" y="3834131"/>
        <a:ext cx="1170739" cy="1101867"/>
      </dsp:txXfrm>
    </dsp:sp>
    <dsp:sp modelId="{509BCB23-4BAD-4290-822D-BA6DD5B51D3B}">
      <dsp:nvSpPr>
        <dsp:cNvPr id="0" name=""/>
        <dsp:cNvSpPr/>
      </dsp:nvSpPr>
      <dsp:spPr>
        <a:xfrm rot="6942857">
          <a:off x="3054882" y="3479478"/>
          <a:ext cx="399526" cy="31916"/>
        </a:xfrm>
        <a:custGeom>
          <a:avLst/>
          <a:gdLst/>
          <a:ahLst/>
          <a:cxnLst/>
          <a:rect l="0" t="0" r="0" b="0"/>
          <a:pathLst>
            <a:path>
              <a:moveTo>
                <a:pt x="0" y="15958"/>
              </a:moveTo>
              <a:lnTo>
                <a:pt x="399526" y="1595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0" kern="1200"/>
        </a:p>
      </dsp:txBody>
      <dsp:txXfrm rot="10800000">
        <a:off x="3244657" y="3485448"/>
        <a:ext cx="19976" cy="19976"/>
      </dsp:txXfrm>
    </dsp:sp>
    <dsp:sp modelId="{BAEE8136-C061-4A74-B9AF-00ED79B8DF16}">
      <dsp:nvSpPr>
        <dsp:cNvPr id="0" name=""/>
        <dsp:cNvSpPr/>
      </dsp:nvSpPr>
      <dsp:spPr>
        <a:xfrm>
          <a:off x="1998385" y="3605927"/>
          <a:ext cx="1655675" cy="155827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0" kern="1200" dirty="0"/>
            <a:t>Streamline and Manage new Funding Models</a:t>
          </a:r>
        </a:p>
      </dsp:txBody>
      <dsp:txXfrm>
        <a:off x="2240853" y="3834131"/>
        <a:ext cx="1170739" cy="1101867"/>
      </dsp:txXfrm>
    </dsp:sp>
    <dsp:sp modelId="{CB5C1A6E-DCAF-4FF5-9CF0-2D7A9043B669}">
      <dsp:nvSpPr>
        <dsp:cNvPr id="0" name=""/>
        <dsp:cNvSpPr/>
      </dsp:nvSpPr>
      <dsp:spPr>
        <a:xfrm rot="10028571">
          <a:off x="2569482" y="2826027"/>
          <a:ext cx="300161" cy="31916"/>
        </a:xfrm>
        <a:custGeom>
          <a:avLst/>
          <a:gdLst/>
          <a:ahLst/>
          <a:cxnLst/>
          <a:rect l="0" t="0" r="0" b="0"/>
          <a:pathLst>
            <a:path>
              <a:moveTo>
                <a:pt x="0" y="15958"/>
              </a:moveTo>
              <a:lnTo>
                <a:pt x="300161" y="1595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0" kern="1200"/>
        </a:p>
      </dsp:txBody>
      <dsp:txXfrm rot="10800000">
        <a:off x="2712059" y="2834481"/>
        <a:ext cx="15008" cy="15008"/>
      </dsp:txXfrm>
    </dsp:sp>
    <dsp:sp modelId="{CAFF83C6-AFCF-45FB-B18D-27ADD70F1DD9}">
      <dsp:nvSpPr>
        <dsp:cNvPr id="0" name=""/>
        <dsp:cNvSpPr/>
      </dsp:nvSpPr>
      <dsp:spPr>
        <a:xfrm>
          <a:off x="940889" y="2279870"/>
          <a:ext cx="1655675" cy="155827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0" kern="1200" dirty="0"/>
            <a:t>Optimize Innovation Resources</a:t>
          </a:r>
        </a:p>
      </dsp:txBody>
      <dsp:txXfrm>
        <a:off x="1183357" y="2508074"/>
        <a:ext cx="1170739" cy="1101867"/>
      </dsp:txXfrm>
    </dsp:sp>
    <dsp:sp modelId="{7844544A-0C04-4DAC-85FC-604360275FC2}">
      <dsp:nvSpPr>
        <dsp:cNvPr id="0" name=""/>
        <dsp:cNvSpPr/>
      </dsp:nvSpPr>
      <dsp:spPr>
        <a:xfrm rot="13114286">
          <a:off x="2739907" y="2001282"/>
          <a:ext cx="346817" cy="31916"/>
        </a:xfrm>
        <a:custGeom>
          <a:avLst/>
          <a:gdLst/>
          <a:ahLst/>
          <a:cxnLst/>
          <a:rect l="0" t="0" r="0" b="0"/>
          <a:pathLst>
            <a:path>
              <a:moveTo>
                <a:pt x="0" y="15958"/>
              </a:moveTo>
              <a:lnTo>
                <a:pt x="346817" y="1595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0" kern="1200"/>
        </a:p>
      </dsp:txBody>
      <dsp:txXfrm rot="10800000">
        <a:off x="2904645" y="2008570"/>
        <a:ext cx="17340" cy="17340"/>
      </dsp:txXfrm>
    </dsp:sp>
    <dsp:sp modelId="{AFE5C189-D187-49D8-81D4-70D4AE84AD0E}">
      <dsp:nvSpPr>
        <dsp:cNvPr id="0" name=""/>
        <dsp:cNvSpPr/>
      </dsp:nvSpPr>
      <dsp:spPr>
        <a:xfrm>
          <a:off x="1318305" y="626303"/>
          <a:ext cx="1655675" cy="155827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0" kern="1200" dirty="0"/>
            <a:t>Lead by Setting Standards</a:t>
          </a:r>
        </a:p>
      </dsp:txBody>
      <dsp:txXfrm>
        <a:off x="1560773" y="854507"/>
        <a:ext cx="1170739" cy="11018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EA9FA-D95C-4B9C-A9DF-AF7A1B2E94B6}">
      <dsp:nvSpPr>
        <dsp:cNvPr id="0" name=""/>
        <dsp:cNvSpPr/>
      </dsp:nvSpPr>
      <dsp:spPr>
        <a:xfrm>
          <a:off x="2995" y="248802"/>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Innovation grants application  platform</a:t>
          </a:r>
        </a:p>
      </dsp:txBody>
      <dsp:txXfrm>
        <a:off x="2995" y="248802"/>
        <a:ext cx="1621924" cy="973154"/>
      </dsp:txXfrm>
    </dsp:sp>
    <dsp:sp modelId="{742D71CB-B541-4BBA-8FBC-694E3F3737B5}">
      <dsp:nvSpPr>
        <dsp:cNvPr id="0" name=""/>
        <dsp:cNvSpPr/>
      </dsp:nvSpPr>
      <dsp:spPr>
        <a:xfrm>
          <a:off x="1787112" y="248802"/>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Center of excellence registry</a:t>
          </a:r>
        </a:p>
      </dsp:txBody>
      <dsp:txXfrm>
        <a:off x="1787112" y="248802"/>
        <a:ext cx="1621924" cy="973154"/>
      </dsp:txXfrm>
    </dsp:sp>
    <dsp:sp modelId="{77FA2FF8-C334-40DF-B550-DA18C23C9883}">
      <dsp:nvSpPr>
        <dsp:cNvPr id="0" name=""/>
        <dsp:cNvSpPr/>
      </dsp:nvSpPr>
      <dsp:spPr>
        <a:xfrm>
          <a:off x="3571229" y="248802"/>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R&amp;D outreach and marketing</a:t>
          </a:r>
        </a:p>
      </dsp:txBody>
      <dsp:txXfrm>
        <a:off x="3571229" y="248802"/>
        <a:ext cx="1621924" cy="973154"/>
      </dsp:txXfrm>
    </dsp:sp>
    <dsp:sp modelId="{2A300041-2ED8-4792-B100-00B5C0C6C292}">
      <dsp:nvSpPr>
        <dsp:cNvPr id="0" name=""/>
        <dsp:cNvSpPr/>
      </dsp:nvSpPr>
      <dsp:spPr>
        <a:xfrm>
          <a:off x="5355346" y="248802"/>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Competitiveness measurement and ranking</a:t>
          </a:r>
        </a:p>
      </dsp:txBody>
      <dsp:txXfrm>
        <a:off x="5355346" y="248802"/>
        <a:ext cx="1621924" cy="973154"/>
      </dsp:txXfrm>
    </dsp:sp>
    <dsp:sp modelId="{557D6161-CF31-4CC3-A967-58E167A7E699}">
      <dsp:nvSpPr>
        <dsp:cNvPr id="0" name=""/>
        <dsp:cNvSpPr/>
      </dsp:nvSpPr>
      <dsp:spPr>
        <a:xfrm>
          <a:off x="7139462" y="248802"/>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Accreditation, licensing, and labeling of innovation</a:t>
          </a:r>
        </a:p>
      </dsp:txBody>
      <dsp:txXfrm>
        <a:off x="7139462" y="248802"/>
        <a:ext cx="1621924" cy="973154"/>
      </dsp:txXfrm>
    </dsp:sp>
    <dsp:sp modelId="{559057A4-40EC-4DA3-BA4C-B8D74FC47580}">
      <dsp:nvSpPr>
        <dsp:cNvPr id="0" name=""/>
        <dsp:cNvSpPr/>
      </dsp:nvSpPr>
      <dsp:spPr>
        <a:xfrm>
          <a:off x="2995" y="1384149"/>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a:solidFill>
                <a:schemeClr val="tx1">
                  <a:lumMod val="85000"/>
                  <a:lumOff val="15000"/>
                </a:schemeClr>
              </a:solidFill>
            </a:rPr>
            <a:t>Innovation awards and prizes</a:t>
          </a:r>
        </a:p>
      </dsp:txBody>
      <dsp:txXfrm>
        <a:off x="2995" y="1384149"/>
        <a:ext cx="1621924" cy="973154"/>
      </dsp:txXfrm>
    </dsp:sp>
    <dsp:sp modelId="{2465B4BE-762D-4FE7-997D-BF3C27A797AB}">
      <dsp:nvSpPr>
        <dsp:cNvPr id="0" name=""/>
        <dsp:cNvSpPr/>
      </dsp:nvSpPr>
      <dsp:spPr>
        <a:xfrm>
          <a:off x="1787112" y="1384149"/>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1">
                  <a:lumMod val="85000"/>
                  <a:lumOff val="15000"/>
                </a:schemeClr>
              </a:solidFill>
            </a:rPr>
            <a:t>Excellence</a:t>
          </a:r>
          <a:r>
            <a:rPr lang="en-US" sz="1500" kern="1200" dirty="0"/>
            <a:t> </a:t>
          </a:r>
          <a:r>
            <a:rPr lang="en-US" sz="1500" b="1" kern="1200" dirty="0">
              <a:solidFill>
                <a:schemeClr val="tx1">
                  <a:lumMod val="85000"/>
                  <a:lumOff val="15000"/>
                </a:schemeClr>
              </a:solidFill>
            </a:rPr>
            <a:t>Labeling</a:t>
          </a:r>
        </a:p>
      </dsp:txBody>
      <dsp:txXfrm>
        <a:off x="1787112" y="1384149"/>
        <a:ext cx="1621924" cy="973154"/>
      </dsp:txXfrm>
    </dsp:sp>
    <dsp:sp modelId="{B3F8FBF6-A8C4-485E-8D97-DB514AA7707E}">
      <dsp:nvSpPr>
        <dsp:cNvPr id="0" name=""/>
        <dsp:cNvSpPr/>
      </dsp:nvSpPr>
      <dsp:spPr>
        <a:xfrm>
          <a:off x="3571229" y="1384149"/>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a:solidFill>
                <a:schemeClr val="tx1">
                  <a:lumMod val="85000"/>
                  <a:lumOff val="15000"/>
                </a:schemeClr>
              </a:solidFill>
            </a:rPr>
            <a:t>Collaboration fellowships and grants</a:t>
          </a:r>
        </a:p>
      </dsp:txBody>
      <dsp:txXfrm>
        <a:off x="3571229" y="1384149"/>
        <a:ext cx="1621924" cy="973154"/>
      </dsp:txXfrm>
    </dsp:sp>
    <dsp:sp modelId="{E24AC674-59A2-4544-8603-1631C66BB5A6}">
      <dsp:nvSpPr>
        <dsp:cNvPr id="0" name=""/>
        <dsp:cNvSpPr/>
      </dsp:nvSpPr>
      <dsp:spPr>
        <a:xfrm>
          <a:off x="5355346" y="1384149"/>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IP and new enterprise foundation</a:t>
          </a:r>
        </a:p>
      </dsp:txBody>
      <dsp:txXfrm>
        <a:off x="5355346" y="1384149"/>
        <a:ext cx="1621924" cy="973154"/>
      </dsp:txXfrm>
    </dsp:sp>
    <dsp:sp modelId="{FF46688A-23BE-4192-B103-827400709B06}">
      <dsp:nvSpPr>
        <dsp:cNvPr id="0" name=""/>
        <dsp:cNvSpPr/>
      </dsp:nvSpPr>
      <dsp:spPr>
        <a:xfrm>
          <a:off x="7139462" y="1384149"/>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Innovation events</a:t>
          </a:r>
        </a:p>
      </dsp:txBody>
      <dsp:txXfrm>
        <a:off x="7139462" y="1384149"/>
        <a:ext cx="1621924" cy="973154"/>
      </dsp:txXfrm>
    </dsp:sp>
    <dsp:sp modelId="{FDC76B9B-EA94-4760-AB34-B8722E6796C1}">
      <dsp:nvSpPr>
        <dsp:cNvPr id="0" name=""/>
        <dsp:cNvSpPr/>
      </dsp:nvSpPr>
      <dsp:spPr>
        <a:xfrm>
          <a:off x="2995" y="2519496"/>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a:solidFill>
                <a:schemeClr val="tx1">
                  <a:lumMod val="85000"/>
                  <a:lumOff val="15000"/>
                </a:schemeClr>
              </a:solidFill>
            </a:rPr>
            <a:t>Matchmaking marketplaces</a:t>
          </a:r>
        </a:p>
      </dsp:txBody>
      <dsp:txXfrm>
        <a:off x="2995" y="2519496"/>
        <a:ext cx="1621924" cy="973154"/>
      </dsp:txXfrm>
    </dsp:sp>
    <dsp:sp modelId="{A1641BC4-72EF-400B-905F-67BBCEEEB23F}">
      <dsp:nvSpPr>
        <dsp:cNvPr id="0" name=""/>
        <dsp:cNvSpPr/>
      </dsp:nvSpPr>
      <dsp:spPr>
        <a:xfrm>
          <a:off x="1787112" y="2519496"/>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1">
                  <a:lumMod val="85000"/>
                  <a:lumOff val="15000"/>
                </a:schemeClr>
              </a:solidFill>
            </a:rPr>
            <a:t>Youth Targeting</a:t>
          </a:r>
        </a:p>
      </dsp:txBody>
      <dsp:txXfrm>
        <a:off x="1787112" y="2519496"/>
        <a:ext cx="1621924" cy="973154"/>
      </dsp:txXfrm>
    </dsp:sp>
    <dsp:sp modelId="{BA815FDE-8177-4054-9EF4-AF25FE2925BB}">
      <dsp:nvSpPr>
        <dsp:cNvPr id="0" name=""/>
        <dsp:cNvSpPr/>
      </dsp:nvSpPr>
      <dsp:spPr>
        <a:xfrm>
          <a:off x="3571229" y="2519496"/>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a:solidFill>
                <a:schemeClr val="tx1">
                  <a:lumMod val="85000"/>
                  <a:lumOff val="15000"/>
                </a:schemeClr>
              </a:solidFill>
            </a:rPr>
            <a:t>Collective action and diaspora</a:t>
          </a:r>
        </a:p>
      </dsp:txBody>
      <dsp:txXfrm>
        <a:off x="3571229" y="2519496"/>
        <a:ext cx="1621924" cy="973154"/>
      </dsp:txXfrm>
    </dsp:sp>
    <dsp:sp modelId="{E9FE25A7-CB1D-4914-8322-FE198A16F44C}">
      <dsp:nvSpPr>
        <dsp:cNvPr id="0" name=""/>
        <dsp:cNvSpPr/>
      </dsp:nvSpPr>
      <dsp:spPr>
        <a:xfrm>
          <a:off x="5355346" y="2519496"/>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1">
                  <a:lumMod val="85000"/>
                  <a:lumOff val="15000"/>
                </a:schemeClr>
              </a:solidFill>
            </a:rPr>
            <a:t>Bank Finance Policy</a:t>
          </a:r>
        </a:p>
      </dsp:txBody>
      <dsp:txXfrm>
        <a:off x="5355346" y="2519496"/>
        <a:ext cx="1621924" cy="973154"/>
      </dsp:txXfrm>
    </dsp:sp>
    <dsp:sp modelId="{31B02DF3-91FC-4039-A186-01153D1214CD}">
      <dsp:nvSpPr>
        <dsp:cNvPr id="0" name=""/>
        <dsp:cNvSpPr/>
      </dsp:nvSpPr>
      <dsp:spPr>
        <a:xfrm>
          <a:off x="7139462" y="2519496"/>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a:solidFill>
                <a:schemeClr val="tx1">
                  <a:lumMod val="85000"/>
                  <a:lumOff val="15000"/>
                </a:schemeClr>
              </a:solidFill>
            </a:rPr>
            <a:t>R&amp;D Tax Incentive Policy</a:t>
          </a:r>
        </a:p>
      </dsp:txBody>
      <dsp:txXfrm>
        <a:off x="7139462" y="2519496"/>
        <a:ext cx="1621924" cy="973154"/>
      </dsp:txXfrm>
    </dsp:sp>
    <dsp:sp modelId="{3395C69C-B4BA-4058-B903-0AD3F7E30404}">
      <dsp:nvSpPr>
        <dsp:cNvPr id="0" name=""/>
        <dsp:cNvSpPr/>
      </dsp:nvSpPr>
      <dsp:spPr>
        <a:xfrm>
          <a:off x="2679170" y="3654843"/>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a:solidFill>
                <a:schemeClr val="tx1">
                  <a:lumMod val="85000"/>
                  <a:lumOff val="15000"/>
                </a:schemeClr>
              </a:solidFill>
            </a:rPr>
            <a:t>Databases, standardization, and libraries</a:t>
          </a:r>
        </a:p>
      </dsp:txBody>
      <dsp:txXfrm>
        <a:off x="2679170" y="3654843"/>
        <a:ext cx="1621924" cy="973154"/>
      </dsp:txXfrm>
    </dsp:sp>
    <dsp:sp modelId="{DFCACB0E-FB9D-4F34-9EC4-7DBC0E1318A7}">
      <dsp:nvSpPr>
        <dsp:cNvPr id="0" name=""/>
        <dsp:cNvSpPr/>
      </dsp:nvSpPr>
      <dsp:spPr>
        <a:xfrm>
          <a:off x="4463287" y="3654843"/>
          <a:ext cx="1621924" cy="97315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a:solidFill>
                <a:schemeClr val="tx1">
                  <a:lumMod val="85000"/>
                  <a:lumOff val="15000"/>
                </a:schemeClr>
              </a:solidFill>
            </a:rPr>
            <a:t>R&amp;D infrastructure facilitation and sharing</a:t>
          </a:r>
        </a:p>
      </dsp:txBody>
      <dsp:txXfrm>
        <a:off x="4463287" y="3654843"/>
        <a:ext cx="1621924" cy="97315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E7D0DB-575D-4C15-BEDF-008FFC43C832}" type="datetimeFigureOut">
              <a:rPr lang="en-US" smtClean="0"/>
              <a:pPr/>
              <a:t>9/23/2018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3E6605-8CE6-4FA4-BDA4-FE2EAEA3A8B5}" type="slidenum">
              <a:rPr lang="en-US" smtClean="0"/>
              <a:pPr/>
              <a:t>‹#›</a:t>
            </a:fld>
            <a:endParaRPr lang="en-US"/>
          </a:p>
        </p:txBody>
      </p:sp>
    </p:spTree>
    <p:extLst>
      <p:ext uri="{BB962C8B-B14F-4D97-AF65-F5344CB8AC3E}">
        <p14:creationId xmlns:p14="http://schemas.microsoft.com/office/powerpoint/2010/main" val="3277283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E6605-8CE6-4FA4-BDA4-FE2EAEA3A8B5}" type="slidenum">
              <a:rPr lang="en-US" smtClean="0"/>
              <a:pPr/>
              <a:t>1</a:t>
            </a:fld>
            <a:endParaRPr lang="en-US"/>
          </a:p>
        </p:txBody>
      </p:sp>
    </p:spTree>
    <p:extLst>
      <p:ext uri="{BB962C8B-B14F-4D97-AF65-F5344CB8AC3E}">
        <p14:creationId xmlns:p14="http://schemas.microsoft.com/office/powerpoint/2010/main" val="3459282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E6605-8CE6-4FA4-BDA4-FE2EAEA3A8B5}" type="slidenum">
              <a:rPr lang="en-US" smtClean="0"/>
              <a:pPr/>
              <a:t>2</a:t>
            </a:fld>
            <a:endParaRPr lang="en-US"/>
          </a:p>
        </p:txBody>
      </p:sp>
    </p:spTree>
    <p:extLst>
      <p:ext uri="{BB962C8B-B14F-4D97-AF65-F5344CB8AC3E}">
        <p14:creationId xmlns:p14="http://schemas.microsoft.com/office/powerpoint/2010/main" val="3277042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E6605-8CE6-4FA4-BDA4-FE2EAEA3A8B5}" type="slidenum">
              <a:rPr lang="en-US" smtClean="0"/>
              <a:pPr/>
              <a:t>3</a:t>
            </a:fld>
            <a:endParaRPr lang="en-US"/>
          </a:p>
        </p:txBody>
      </p:sp>
    </p:spTree>
    <p:extLst>
      <p:ext uri="{BB962C8B-B14F-4D97-AF65-F5344CB8AC3E}">
        <p14:creationId xmlns:p14="http://schemas.microsoft.com/office/powerpoint/2010/main" val="2882913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E6605-8CE6-4FA4-BDA4-FE2EAEA3A8B5}" type="slidenum">
              <a:rPr lang="en-US" smtClean="0"/>
              <a:pPr/>
              <a:t>4</a:t>
            </a:fld>
            <a:endParaRPr lang="en-US"/>
          </a:p>
        </p:txBody>
      </p:sp>
    </p:spTree>
    <p:extLst>
      <p:ext uri="{BB962C8B-B14F-4D97-AF65-F5344CB8AC3E}">
        <p14:creationId xmlns:p14="http://schemas.microsoft.com/office/powerpoint/2010/main" val="967774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3E6605-8CE6-4FA4-BDA4-FE2EAEA3A8B5}" type="slidenum">
              <a:rPr lang="en-US" smtClean="0"/>
              <a:pPr/>
              <a:t>19</a:t>
            </a:fld>
            <a:endParaRPr lang="en-US"/>
          </a:p>
        </p:txBody>
      </p:sp>
    </p:spTree>
    <p:extLst>
      <p:ext uri="{BB962C8B-B14F-4D97-AF65-F5344CB8AC3E}">
        <p14:creationId xmlns:p14="http://schemas.microsoft.com/office/powerpoint/2010/main" val="426087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E6605-8CE6-4FA4-BDA4-FE2EAEA3A8B5}" type="slidenum">
              <a:rPr lang="en-US" smtClean="0"/>
              <a:pPr/>
              <a:t>30</a:t>
            </a:fld>
            <a:endParaRPr lang="en-US"/>
          </a:p>
        </p:txBody>
      </p:sp>
    </p:spTree>
    <p:extLst>
      <p:ext uri="{BB962C8B-B14F-4D97-AF65-F5344CB8AC3E}">
        <p14:creationId xmlns:p14="http://schemas.microsoft.com/office/powerpoint/2010/main" val="4218131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05DE8D-F00A-4512-A080-5F3DAD226985}" type="datetime1">
              <a:rPr lang="en-US" smtClean="0"/>
              <a:t>9/23/2018</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Slide Number Placeholder 5"/>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32A418-5A0C-48B6-96C4-89FB69AFE3B0}" type="datetime1">
              <a:rPr lang="en-US" smtClean="0"/>
              <a:t>9/23/2018</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Slide Number Placeholder 5"/>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C0F02E-BABC-4658-BDC9-1E720C936E0A}" type="datetime1">
              <a:rPr lang="en-US" smtClean="0"/>
              <a:t>9/23/2018</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Slide Number Placeholder 5"/>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4095F0-706F-4F75-9C41-800906C1B766}" type="datetime1">
              <a:rPr lang="en-US" smtClean="0"/>
              <a:t>9/23/2018</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Slide Number Placeholder 5"/>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44CD5A-BB73-4110-82E8-B9D72F312870}" type="datetime1">
              <a:rPr lang="en-US" smtClean="0"/>
              <a:t>9/23/2018</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Slide Number Placeholder 5"/>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73FA2A-1309-45B8-89E0-B75831EED555}" type="datetime1">
              <a:rPr lang="en-US" smtClean="0"/>
              <a:t>9/23/2018</a:t>
            </a:fld>
            <a:endParaRPr lang="en-US"/>
          </a:p>
        </p:txBody>
      </p:sp>
      <p:sp>
        <p:nvSpPr>
          <p:cNvPr id="6" name="Footer Placeholder 5"/>
          <p:cNvSpPr>
            <a:spLocks noGrp="1"/>
          </p:cNvSpPr>
          <p:nvPr>
            <p:ph type="ftr" sz="quarter" idx="11"/>
          </p:nvPr>
        </p:nvSpPr>
        <p:spPr/>
        <p:txBody>
          <a:bodyPr/>
          <a:lstStyle/>
          <a:p>
            <a:r>
              <a:rPr lang="en-US" smtClean="0"/>
              <a:t>Invent Final Conference Sep. 2018</a:t>
            </a:r>
            <a:endParaRPr lang="en-US"/>
          </a:p>
        </p:txBody>
      </p:sp>
      <p:sp>
        <p:nvSpPr>
          <p:cNvPr id="7" name="Slide Number Placeholder 6"/>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9E3F82-1B6E-45C6-B293-9A8DDC93AA71}" type="datetime1">
              <a:rPr lang="en-US" smtClean="0"/>
              <a:t>9/23/2018</a:t>
            </a:fld>
            <a:endParaRPr lang="en-US"/>
          </a:p>
        </p:txBody>
      </p:sp>
      <p:sp>
        <p:nvSpPr>
          <p:cNvPr id="8" name="Footer Placeholder 7"/>
          <p:cNvSpPr>
            <a:spLocks noGrp="1"/>
          </p:cNvSpPr>
          <p:nvPr>
            <p:ph type="ftr" sz="quarter" idx="11"/>
          </p:nvPr>
        </p:nvSpPr>
        <p:spPr/>
        <p:txBody>
          <a:bodyPr/>
          <a:lstStyle/>
          <a:p>
            <a:r>
              <a:rPr lang="en-US" smtClean="0"/>
              <a:t>Invent Final Conference Sep. 2018</a:t>
            </a:r>
            <a:endParaRPr lang="en-US"/>
          </a:p>
        </p:txBody>
      </p:sp>
      <p:sp>
        <p:nvSpPr>
          <p:cNvPr id="9" name="Slide Number Placeholder 8"/>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CCFAAF-199B-49BB-B0D3-031A01D34F93}" type="datetime1">
              <a:rPr lang="en-US" smtClean="0"/>
              <a:t>9/23/2018</a:t>
            </a:fld>
            <a:endParaRPr lang="en-US"/>
          </a:p>
        </p:txBody>
      </p:sp>
      <p:sp>
        <p:nvSpPr>
          <p:cNvPr id="4" name="Footer Placeholder 3"/>
          <p:cNvSpPr>
            <a:spLocks noGrp="1"/>
          </p:cNvSpPr>
          <p:nvPr>
            <p:ph type="ftr" sz="quarter" idx="11"/>
          </p:nvPr>
        </p:nvSpPr>
        <p:spPr/>
        <p:txBody>
          <a:bodyPr/>
          <a:lstStyle/>
          <a:p>
            <a:r>
              <a:rPr lang="en-US" smtClean="0"/>
              <a:t>Invent Final Conference Sep. 2018</a:t>
            </a:r>
            <a:endParaRPr lang="en-US"/>
          </a:p>
        </p:txBody>
      </p:sp>
      <p:sp>
        <p:nvSpPr>
          <p:cNvPr id="5" name="Slide Number Placeholder 4"/>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4256F-FE15-4F08-8B77-06E970EB32F7}" type="datetime1">
              <a:rPr lang="en-US" smtClean="0"/>
              <a:t>9/23/2018</a:t>
            </a:fld>
            <a:endParaRPr lang="en-US"/>
          </a:p>
        </p:txBody>
      </p:sp>
      <p:sp>
        <p:nvSpPr>
          <p:cNvPr id="3" name="Footer Placeholder 2"/>
          <p:cNvSpPr>
            <a:spLocks noGrp="1"/>
          </p:cNvSpPr>
          <p:nvPr>
            <p:ph type="ftr" sz="quarter" idx="11"/>
          </p:nvPr>
        </p:nvSpPr>
        <p:spPr/>
        <p:txBody>
          <a:bodyPr/>
          <a:lstStyle/>
          <a:p>
            <a:r>
              <a:rPr lang="en-US" smtClean="0"/>
              <a:t>Invent Final Conference Sep. 2018</a:t>
            </a:r>
            <a:endParaRPr lang="en-US"/>
          </a:p>
        </p:txBody>
      </p:sp>
      <p:sp>
        <p:nvSpPr>
          <p:cNvPr id="4" name="Slide Number Placeholder 3"/>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9F88A-3C1D-4E7B-BD5B-2D5B43C4750F}" type="datetime1">
              <a:rPr lang="en-US" smtClean="0"/>
              <a:t>9/23/2018</a:t>
            </a:fld>
            <a:endParaRPr lang="en-US"/>
          </a:p>
        </p:txBody>
      </p:sp>
      <p:sp>
        <p:nvSpPr>
          <p:cNvPr id="6" name="Footer Placeholder 5"/>
          <p:cNvSpPr>
            <a:spLocks noGrp="1"/>
          </p:cNvSpPr>
          <p:nvPr>
            <p:ph type="ftr" sz="quarter" idx="11"/>
          </p:nvPr>
        </p:nvSpPr>
        <p:spPr/>
        <p:txBody>
          <a:bodyPr/>
          <a:lstStyle/>
          <a:p>
            <a:r>
              <a:rPr lang="en-US" smtClean="0"/>
              <a:t>Invent Final Conference Sep. 2018</a:t>
            </a:r>
            <a:endParaRPr lang="en-US"/>
          </a:p>
        </p:txBody>
      </p:sp>
      <p:sp>
        <p:nvSpPr>
          <p:cNvPr id="7" name="Slide Number Placeholder 6"/>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AD65B1-4B98-4D77-8838-05501E9DBC33}" type="datetime1">
              <a:rPr lang="en-US" smtClean="0"/>
              <a:t>9/23/2018</a:t>
            </a:fld>
            <a:endParaRPr lang="en-US"/>
          </a:p>
        </p:txBody>
      </p:sp>
      <p:sp>
        <p:nvSpPr>
          <p:cNvPr id="6" name="Footer Placeholder 5"/>
          <p:cNvSpPr>
            <a:spLocks noGrp="1"/>
          </p:cNvSpPr>
          <p:nvPr>
            <p:ph type="ftr" sz="quarter" idx="11"/>
          </p:nvPr>
        </p:nvSpPr>
        <p:spPr/>
        <p:txBody>
          <a:bodyPr/>
          <a:lstStyle/>
          <a:p>
            <a:r>
              <a:rPr lang="en-US" smtClean="0"/>
              <a:t>Invent Final Conference Sep. 2018</a:t>
            </a:r>
            <a:endParaRPr lang="en-US"/>
          </a:p>
        </p:txBody>
      </p:sp>
      <p:sp>
        <p:nvSpPr>
          <p:cNvPr id="7" name="Slide Number Placeholder 6"/>
          <p:cNvSpPr>
            <a:spLocks noGrp="1"/>
          </p:cNvSpPr>
          <p:nvPr>
            <p:ph type="sldNum" sz="quarter" idx="12"/>
          </p:nvPr>
        </p:nvSpPr>
        <p:spPr/>
        <p:txBody>
          <a:bodyPr/>
          <a:lstStyle/>
          <a:p>
            <a:fld id="{21967616-FBD9-45D7-9C1A-A1F67137522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32046-D861-4E57-94F0-1D2BB41054BD}" type="datetime1">
              <a:rPr lang="en-US" smtClean="0"/>
              <a:t>9/23/2018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Invent Final Conference Sep. 2018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67616-FBD9-45D7-9C1A-A1F67137522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284163" y="169863"/>
            <a:ext cx="8021637" cy="5957887"/>
          </a:xfrm>
          <a:prstGeom prst="rect">
            <a:avLst/>
          </a:prstGeom>
          <a:noFill/>
          <a:ln w="9525">
            <a:noFill/>
            <a:miter lim="800000"/>
            <a:headEnd/>
            <a:tailEnd/>
          </a:ln>
        </p:spPr>
        <p:txBody>
          <a:bodyPr anchor="ctr"/>
          <a:lstStyle/>
          <a:p>
            <a:pPr algn="ctr"/>
            <a:endParaRPr lang="en-US" sz="4000" b="1" dirty="0">
              <a:solidFill>
                <a:srgbClr val="D2422C"/>
              </a:solidFill>
              <a:latin typeface="Alegreya Sans SC" charset="0"/>
              <a:ea typeface="Alegreya Sans SC" charset="0"/>
              <a:cs typeface="Alegreya Sans SC" charset="0"/>
            </a:endParaRPr>
          </a:p>
          <a:p>
            <a:pPr algn="ctr"/>
            <a:endParaRPr lang="en-US" sz="4000" b="1" dirty="0">
              <a:solidFill>
                <a:srgbClr val="D2422C"/>
              </a:solidFill>
              <a:latin typeface="Alegreya Sans SC" charset="0"/>
              <a:ea typeface="Alegreya Sans SC" charset="0"/>
              <a:cs typeface="Alegreya Sans SC" charset="0"/>
            </a:endParaRPr>
          </a:p>
          <a:p>
            <a:pPr algn="ctr"/>
            <a:r>
              <a:rPr lang="en-US" sz="3200" b="1" dirty="0">
                <a:solidFill>
                  <a:srgbClr val="D2422C"/>
                </a:solidFill>
                <a:latin typeface="Alegreya Sans SC" charset="0"/>
                <a:ea typeface="Alegreya Sans SC" charset="0"/>
                <a:cs typeface="Alegreya Sans SC" charset="0"/>
              </a:rPr>
              <a:t>The National Center for Innovation</a:t>
            </a:r>
          </a:p>
          <a:p>
            <a:pPr algn="ctr"/>
            <a:r>
              <a:rPr lang="en-US" sz="3200" b="1" dirty="0" smtClean="0">
                <a:solidFill>
                  <a:srgbClr val="D2422C"/>
                </a:solidFill>
                <a:latin typeface="Alegreya Sans SC" charset="0"/>
                <a:ea typeface="Alegreya Sans SC" charset="0"/>
                <a:cs typeface="Alegreya Sans SC" charset="0"/>
              </a:rPr>
              <a:t>JORDAN</a:t>
            </a:r>
          </a:p>
          <a:p>
            <a:pPr algn="ctr"/>
            <a:r>
              <a:rPr lang="en-US" sz="2800" b="1" dirty="0" smtClean="0">
                <a:solidFill>
                  <a:srgbClr val="D2422C"/>
                </a:solidFill>
                <a:latin typeface="Alegreya Sans SC" charset="0"/>
                <a:ea typeface="Alegreya Sans SC" charset="0"/>
                <a:cs typeface="Alegreya Sans SC" charset="0"/>
              </a:rPr>
              <a:t>INVENT- Promotion of Innovation Culture in the Higher Education in Jordan</a:t>
            </a:r>
          </a:p>
          <a:p>
            <a:pPr algn="ctr"/>
            <a:r>
              <a:rPr lang="en-US" sz="2800" b="1" dirty="0" smtClean="0">
                <a:solidFill>
                  <a:srgbClr val="D2422C"/>
                </a:solidFill>
                <a:latin typeface="Alegreya Sans SC" charset="0"/>
                <a:ea typeface="Alegreya Sans SC" charset="0"/>
                <a:cs typeface="Alegreya Sans SC" charset="0"/>
              </a:rPr>
              <a:t>Final Conference</a:t>
            </a:r>
          </a:p>
          <a:p>
            <a:pPr algn="ctr"/>
            <a:r>
              <a:rPr lang="en-US" sz="2800" b="1" dirty="0" smtClean="0">
                <a:solidFill>
                  <a:srgbClr val="D2422C"/>
                </a:solidFill>
                <a:latin typeface="Alegreya Sans SC" charset="0"/>
                <a:ea typeface="Alegreya Sans SC" charset="0"/>
                <a:cs typeface="Alegreya Sans SC" charset="0"/>
              </a:rPr>
              <a:t>September 25, 2018</a:t>
            </a:r>
            <a:endParaRPr lang="en-US" sz="2800" b="1" dirty="0">
              <a:solidFill>
                <a:srgbClr val="D2422C"/>
              </a:solidFill>
              <a:latin typeface="Alegreya Sans SC" charset="0"/>
              <a:ea typeface="Alegreya Sans SC" charset="0"/>
              <a:cs typeface="Alegreya Sans SC" charset="0"/>
            </a:endParaRPr>
          </a:p>
          <a:p>
            <a:pPr algn="ctr"/>
            <a:endParaRPr lang="en-US" b="1" dirty="0">
              <a:solidFill>
                <a:srgbClr val="D2422C"/>
              </a:solidFill>
              <a:latin typeface="Alegreya Sans SC" charset="0"/>
              <a:ea typeface="Alegreya Sans SC" charset="0"/>
              <a:cs typeface="Alegreya Sans SC" charset="0"/>
            </a:endParaRPr>
          </a:p>
          <a:p>
            <a:pPr algn="ctr"/>
            <a:r>
              <a:rPr lang="en-US" b="1" dirty="0">
                <a:solidFill>
                  <a:srgbClr val="D2422C"/>
                </a:solidFill>
                <a:latin typeface="Alegreya Sans SC" charset="0"/>
                <a:ea typeface="Alegreya Sans SC" charset="0"/>
                <a:cs typeface="Alegreya Sans SC" charset="0"/>
              </a:rPr>
              <a:t>Fawwaz Elkarmi</a:t>
            </a:r>
          </a:p>
          <a:p>
            <a:pPr algn="ctr"/>
            <a:r>
              <a:rPr lang="en-US" b="1" dirty="0">
                <a:solidFill>
                  <a:srgbClr val="D2422C"/>
                </a:solidFill>
                <a:latin typeface="Alegreya Sans SC" charset="0"/>
                <a:ea typeface="Alegreya Sans SC" charset="0"/>
                <a:cs typeface="Alegreya Sans SC" charset="0"/>
              </a:rPr>
              <a:t>Assistant Secretary General</a:t>
            </a:r>
          </a:p>
          <a:p>
            <a:pPr algn="ctr"/>
            <a:r>
              <a:rPr lang="en-US" b="1" dirty="0">
                <a:solidFill>
                  <a:srgbClr val="D2422C"/>
                </a:solidFill>
                <a:latin typeface="Alegreya Sans SC" charset="0"/>
                <a:ea typeface="Alegreya Sans SC" charset="0"/>
                <a:cs typeface="Alegreya Sans SC" charset="0"/>
              </a:rPr>
              <a:t>Higher Council for Science and Technology</a:t>
            </a:r>
          </a:p>
        </p:txBody>
      </p:sp>
      <p:sp>
        <p:nvSpPr>
          <p:cNvPr id="6" name="Rectangle 5"/>
          <p:cNvSpPr/>
          <p:nvPr/>
        </p:nvSpPr>
        <p:spPr>
          <a:xfrm>
            <a:off x="2001838" y="6127750"/>
            <a:ext cx="6708775" cy="593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9"/>
          <p:cNvSpPr>
            <a:spLocks noChangeArrowheads="1"/>
          </p:cNvSpPr>
          <p:nvPr/>
        </p:nvSpPr>
        <p:spPr bwMode="auto">
          <a:xfrm>
            <a:off x="5842000" y="858838"/>
            <a:ext cx="3089275" cy="400050"/>
          </a:xfrm>
          <a:prstGeom prst="rect">
            <a:avLst/>
          </a:prstGeom>
          <a:noFill/>
          <a:ln w="9525">
            <a:noFill/>
            <a:miter lim="800000"/>
            <a:headEnd/>
            <a:tailEnd/>
          </a:ln>
        </p:spPr>
        <p:txBody>
          <a:bodyPr>
            <a:spAutoFit/>
          </a:bodyPr>
          <a:lstStyle/>
          <a:p>
            <a:pPr>
              <a:spcBef>
                <a:spcPts val="1200"/>
              </a:spcBef>
            </a:pPr>
            <a:r>
              <a:rPr lang="en-US" sz="2000">
                <a:solidFill>
                  <a:schemeClr val="bg1"/>
                </a:solidFill>
                <a:latin typeface="Alegreya Sans" charset="0"/>
                <a:ea typeface="Alegreya Sans" charset="0"/>
                <a:cs typeface="Alegreya Sans" charset="0"/>
              </a:rPr>
              <a:t>How will the NCI get there</a:t>
            </a:r>
          </a:p>
        </p:txBody>
      </p:sp>
      <p:pic>
        <p:nvPicPr>
          <p:cNvPr id="17" name="Picture 13" descr="HCST.jpg"/>
          <p:cNvPicPr>
            <a:picLocks noChangeAspect="1"/>
          </p:cNvPicPr>
          <p:nvPr/>
        </p:nvPicPr>
        <p:blipFill>
          <a:blip r:embed="rId3" cstate="print"/>
          <a:srcRect/>
          <a:stretch>
            <a:fillRect/>
          </a:stretch>
        </p:blipFill>
        <p:spPr bwMode="auto">
          <a:xfrm>
            <a:off x="3692525" y="169863"/>
            <a:ext cx="1524000" cy="1611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84187" y="288882"/>
            <a:ext cx="7772400" cy="1365225"/>
          </a:xfrm>
        </p:spPr>
        <p:txBody>
          <a:bodyPr>
            <a:noAutofit/>
          </a:bodyPr>
          <a:lstStyle/>
          <a:p>
            <a:pPr marL="457200" lvl="0" indent="-457200"/>
            <a:r>
              <a:rPr lang="en-US" sz="3600" dirty="0" smtClean="0">
                <a:solidFill>
                  <a:srgbClr val="FF0000"/>
                </a:solidFill>
              </a:rPr>
              <a:t>Diversification and reform</a:t>
            </a:r>
            <a:endParaRPr lang="en-US" sz="3600" dirty="0">
              <a:solidFill>
                <a:srgbClr val="FF0000"/>
              </a:solidFill>
            </a:endParaRPr>
          </a:p>
        </p:txBody>
      </p:sp>
      <p:sp>
        <p:nvSpPr>
          <p:cNvPr id="11" name="Date Placeholder 3"/>
          <p:cNvSpPr>
            <a:spLocks noGrp="1"/>
          </p:cNvSpPr>
          <p:nvPr>
            <p:ph type="dt" sz="half" idx="10"/>
          </p:nvPr>
        </p:nvSpPr>
        <p:spPr/>
        <p:txBody>
          <a:bodyPr/>
          <a:lstStyle/>
          <a:p>
            <a:fld id="{D86DFD1F-31A2-43C8-8F57-04990F945891}" type="datetime1">
              <a:rPr lang="en-US" b="1" smtClean="0"/>
              <a:t>9/23/2018</a:t>
            </a:fld>
            <a:endParaRPr lang="en-US" b="1" dirty="0"/>
          </a:p>
        </p:txBody>
      </p:sp>
      <p:sp>
        <p:nvSpPr>
          <p:cNvPr id="12" name="Footer Placeholder 4"/>
          <p:cNvSpPr>
            <a:spLocks noGrp="1"/>
          </p:cNvSpPr>
          <p:nvPr>
            <p:ph type="ftr" sz="quarter" idx="11"/>
          </p:nvPr>
        </p:nvSpPr>
        <p:spPr/>
        <p:txBody>
          <a:bodyPr/>
          <a:lstStyle/>
          <a:p>
            <a:r>
              <a:rPr lang="en-US" b="1" smtClean="0"/>
              <a:t>Invent Final Conference Sep. 2018</a:t>
            </a:r>
            <a:endParaRPr lang="en-US" b="1" dirty="0"/>
          </a:p>
        </p:txBody>
      </p:sp>
      <p:sp>
        <p:nvSpPr>
          <p:cNvPr id="13" name="Slide Number Placeholder 5"/>
          <p:cNvSpPr>
            <a:spLocks noGrp="1"/>
          </p:cNvSpPr>
          <p:nvPr>
            <p:ph type="sldNum" sz="quarter" idx="12"/>
          </p:nvPr>
        </p:nvSpPr>
        <p:spPr>
          <a:xfrm>
            <a:off x="8551917" y="6350040"/>
            <a:ext cx="542922" cy="463548"/>
          </a:xfrm>
        </p:spPr>
        <p:txBody>
          <a:bodyPr/>
          <a:lstStyle/>
          <a:p>
            <a:fld id="{D1D69F24-03E9-4021-92D2-0789689399D0}" type="slidenum">
              <a:rPr lang="ar-SA"/>
              <a:pPr/>
              <a:t>10</a:t>
            </a:fld>
            <a:endParaRPr lang="en-US"/>
          </a:p>
        </p:txBody>
      </p:sp>
      <p:sp>
        <p:nvSpPr>
          <p:cNvPr id="63491" name="Rectangle 3"/>
          <p:cNvSpPr>
            <a:spLocks noGrp="1" noChangeArrowheads="1"/>
          </p:cNvSpPr>
          <p:nvPr>
            <p:ph sz="quarter" idx="1"/>
          </p:nvPr>
        </p:nvSpPr>
        <p:spPr>
          <a:xfrm>
            <a:off x="957213" y="1808820"/>
            <a:ext cx="7424787" cy="4431682"/>
          </a:xfrm>
        </p:spPr>
        <p:txBody>
          <a:bodyPr>
            <a:normAutofit lnSpcReduction="10000"/>
          </a:bodyPr>
          <a:lstStyle/>
          <a:p>
            <a:pPr lvl="0"/>
            <a:r>
              <a:rPr lang="en-US" sz="3200" dirty="0" smtClean="0"/>
              <a:t>Successful clusters.</a:t>
            </a:r>
          </a:p>
          <a:p>
            <a:pPr lvl="0"/>
            <a:r>
              <a:rPr lang="en-US" sz="3200" dirty="0" smtClean="0"/>
              <a:t>Include all "would-be" innovators (youth, women, refugees, informal sector, etc.)</a:t>
            </a:r>
          </a:p>
          <a:p>
            <a:pPr lvl="0"/>
            <a:r>
              <a:rPr lang="en-US" sz="3200" dirty="0" smtClean="0"/>
              <a:t>Integrate supply chain systems by increasing intra-industry trade.</a:t>
            </a:r>
          </a:p>
          <a:p>
            <a:r>
              <a:rPr lang="en-US" sz="3200" dirty="0" smtClean="0"/>
              <a:t>Expand/deepen reforms in key policy areas: education, innovation, ICT and business environment. </a:t>
            </a:r>
          </a:p>
          <a:p>
            <a:pPr>
              <a:buNone/>
            </a:pPr>
            <a:r>
              <a:rPr lang="en-US" sz="1600" dirty="0" smtClean="0"/>
              <a:t>© World Bank 2013 </a:t>
            </a:r>
          </a:p>
          <a:p>
            <a:pPr>
              <a:buNone/>
            </a:pPr>
            <a:endParaRPr lang="en-US" sz="1600" dirty="0" smtClean="0"/>
          </a:p>
          <a:p>
            <a:pPr lvl="0"/>
            <a:endParaRPr lang="en-US" sz="3200" dirty="0"/>
          </a:p>
        </p:txBody>
      </p:sp>
      <p:sp>
        <p:nvSpPr>
          <p:cNvPr id="634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50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pPr algn="ctr"/>
            <a:r>
              <a:rPr lang="en-US" sz="2800" b="1" dirty="0" smtClean="0">
                <a:solidFill>
                  <a:srgbClr val="D2422C"/>
                </a:solidFill>
                <a:latin typeface="Alegreya Sans" charset="0"/>
                <a:ea typeface="Alegreya Sans" charset="0"/>
                <a:cs typeface="Alegreya Sans" charset="0"/>
              </a:rPr>
              <a:t>Status of Innovation support in </a:t>
            </a:r>
            <a:r>
              <a:rPr lang="en-US" sz="2800" b="1" dirty="0" smtClean="0">
                <a:solidFill>
                  <a:srgbClr val="D2422C"/>
                </a:solidFill>
                <a:latin typeface="Alegreya Sans" charset="0"/>
                <a:ea typeface="Alegreya Sans" charset="0"/>
                <a:cs typeface="Alegreya Sans" charset="0"/>
              </a:rPr>
              <a:t>Jordan (1)</a:t>
            </a:r>
            <a:endParaRPr lang="en-US" sz="2800" b="1" dirty="0">
              <a:solidFill>
                <a:srgbClr val="D2422C"/>
              </a:solidFill>
              <a:latin typeface="Alegreya Sans" charset="0"/>
              <a:ea typeface="Alegreya Sans" charset="0"/>
              <a:cs typeface="Alegreya Sans" charset="0"/>
            </a:endParaRPr>
          </a:p>
        </p:txBody>
      </p:sp>
      <p:sp>
        <p:nvSpPr>
          <p:cNvPr id="3" name="TextBox 2"/>
          <p:cNvSpPr txBox="1"/>
          <p:nvPr/>
        </p:nvSpPr>
        <p:spPr>
          <a:xfrm>
            <a:off x="379413" y="1066800"/>
            <a:ext cx="8442325" cy="5060950"/>
          </a:xfrm>
          <a:prstGeom prst="rect">
            <a:avLst/>
          </a:prstGeom>
          <a:noFill/>
        </p:spPr>
        <p:txBody>
          <a:bodyPr>
            <a:normAutofit/>
          </a:bodyPr>
          <a:lstStyle/>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Presently Innovation in Jordan is driven by personal and some institutional initiatives,</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Most activities, such as applying for a grant fund, are carried out manually  with lots of paper work,</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Information update regarding </a:t>
            </a:r>
            <a:r>
              <a:rPr lang="en-US" sz="2100" dirty="0">
                <a:solidFill>
                  <a:schemeClr val="tx1">
                    <a:lumMod val="65000"/>
                    <a:lumOff val="35000"/>
                  </a:schemeClr>
                </a:solidFill>
                <a:latin typeface="Alegreya Sans"/>
                <a:cs typeface="Alegreya Sans"/>
              </a:rPr>
              <a:t>research </a:t>
            </a:r>
            <a:r>
              <a:rPr lang="en-US" sz="2100" dirty="0" smtClean="0">
                <a:solidFill>
                  <a:schemeClr val="tx1">
                    <a:lumMod val="65000"/>
                    <a:lumOff val="35000"/>
                  </a:schemeClr>
                </a:solidFill>
                <a:latin typeface="Alegreya Sans"/>
                <a:cs typeface="Alegreya Sans"/>
              </a:rPr>
              <a:t>interests and  </a:t>
            </a:r>
            <a:r>
              <a:rPr lang="en-US" sz="2100" dirty="0">
                <a:solidFill>
                  <a:schemeClr val="tx1">
                    <a:lumMod val="65000"/>
                    <a:lumOff val="35000"/>
                  </a:schemeClr>
                </a:solidFill>
                <a:latin typeface="Alegreya Sans"/>
                <a:cs typeface="Alegreya Sans"/>
              </a:rPr>
              <a:t>activities</a:t>
            </a:r>
            <a:r>
              <a:rPr lang="en-US" sz="2100" dirty="0" smtClean="0">
                <a:solidFill>
                  <a:schemeClr val="tx1">
                    <a:lumMod val="65000"/>
                    <a:lumOff val="35000"/>
                  </a:schemeClr>
                </a:solidFill>
                <a:latin typeface="Alegreya Sans"/>
                <a:cs typeface="Alegreya Sans"/>
              </a:rPr>
              <a:t> is very slow or not happening,</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Possibilities of global networking and joint venturing is minimal as it depends on personal relations and previous associations,</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Duplication of efforts is wide-spread and some initiatives do not know about other similar or competing initiatives,</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Performance indicators or key statistics are not readily available but need time and effort to compile and generate useful information.</a:t>
            </a:r>
          </a:p>
          <a:p>
            <a:pPr marL="342900" indent="-342900" algn="just" fontAlgn="auto">
              <a:spcBef>
                <a:spcPts val="600"/>
              </a:spcBef>
              <a:spcAft>
                <a:spcPts val="0"/>
              </a:spcAft>
              <a:buFont typeface="Arial" panose="020B0604020202020204" pitchFamily="34" charset="0"/>
              <a:buChar char="•"/>
              <a:defRPr/>
            </a:pPr>
            <a:endParaRPr lang="en-US" sz="2100" dirty="0" smtClean="0">
              <a:solidFill>
                <a:schemeClr val="tx1">
                  <a:lumMod val="65000"/>
                  <a:lumOff val="35000"/>
                </a:schemeClr>
              </a:solidFill>
              <a:latin typeface="Alegreya Sans"/>
              <a:cs typeface="Alegreya Sans"/>
            </a:endParaRPr>
          </a:p>
          <a:p>
            <a:pPr marL="342900" indent="-342900" algn="just" fontAlgn="auto">
              <a:spcBef>
                <a:spcPts val="600"/>
              </a:spcBef>
              <a:spcAft>
                <a:spcPts val="0"/>
              </a:spcAft>
              <a:buFont typeface="Arial" panose="020B0604020202020204" pitchFamily="34" charset="0"/>
              <a:buChar char="•"/>
              <a:defRPr/>
            </a:pPr>
            <a:endParaRPr lang="en-US" sz="2100" dirty="0">
              <a:solidFill>
                <a:schemeClr val="tx1">
                  <a:lumMod val="65000"/>
                  <a:lumOff val="35000"/>
                </a:schemeClr>
              </a:solidFill>
              <a:latin typeface="Alegreya Sans"/>
              <a:cs typeface="Alegreya Sans"/>
            </a:endParaRPr>
          </a:p>
        </p:txBody>
      </p:sp>
      <p:sp>
        <p:nvSpPr>
          <p:cNvPr id="4" name="Slide Number Placeholder 3"/>
          <p:cNvSpPr>
            <a:spLocks noGrp="1"/>
          </p:cNvSpPr>
          <p:nvPr>
            <p:ph type="sldNum" sz="quarter" idx="12"/>
          </p:nvPr>
        </p:nvSpPr>
        <p:spPr/>
        <p:txBody>
          <a:bodyPr/>
          <a:lstStyle/>
          <a:p>
            <a:fld id="{21967616-FBD9-45D7-9C1A-A1F671375229}"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Date Placeholder 5"/>
          <p:cNvSpPr>
            <a:spLocks noGrp="1"/>
          </p:cNvSpPr>
          <p:nvPr>
            <p:ph type="dt" sz="half" idx="10"/>
          </p:nvPr>
        </p:nvSpPr>
        <p:spPr/>
        <p:txBody>
          <a:bodyPr/>
          <a:lstStyle/>
          <a:p>
            <a:fld id="{542BA5BB-6D68-4FEF-9902-789F6CDB4391}" type="datetime1">
              <a:rPr lang="en-US" smtClean="0"/>
              <a:t>9/23/2018</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pPr algn="ctr"/>
            <a:r>
              <a:rPr lang="en-US" sz="2800" b="1" dirty="0" smtClean="0">
                <a:solidFill>
                  <a:srgbClr val="D2422C"/>
                </a:solidFill>
                <a:latin typeface="Alegreya Sans" charset="0"/>
                <a:ea typeface="Alegreya Sans" charset="0"/>
                <a:cs typeface="Alegreya Sans" charset="0"/>
              </a:rPr>
              <a:t>Status of Innovation support in </a:t>
            </a:r>
            <a:r>
              <a:rPr lang="en-US" sz="2800" b="1" dirty="0" smtClean="0">
                <a:solidFill>
                  <a:srgbClr val="D2422C"/>
                </a:solidFill>
                <a:latin typeface="Alegreya Sans" charset="0"/>
                <a:ea typeface="Alegreya Sans" charset="0"/>
                <a:cs typeface="Alegreya Sans" charset="0"/>
              </a:rPr>
              <a:t>Jordan (2)</a:t>
            </a:r>
            <a:endParaRPr lang="en-US" sz="2800" b="1" dirty="0">
              <a:solidFill>
                <a:srgbClr val="D2422C"/>
              </a:solidFill>
              <a:latin typeface="Alegreya Sans" charset="0"/>
              <a:ea typeface="Alegreya Sans" charset="0"/>
              <a:cs typeface="Alegreya Sans" charset="0"/>
            </a:endParaRPr>
          </a:p>
        </p:txBody>
      </p:sp>
      <p:sp>
        <p:nvSpPr>
          <p:cNvPr id="3" name="TextBox 2"/>
          <p:cNvSpPr txBox="1"/>
          <p:nvPr/>
        </p:nvSpPr>
        <p:spPr>
          <a:xfrm>
            <a:off x="379413" y="1066800"/>
            <a:ext cx="8442325" cy="5060950"/>
          </a:xfrm>
          <a:prstGeom prst="rect">
            <a:avLst/>
          </a:prstGeom>
          <a:noFill/>
        </p:spPr>
        <p:txBody>
          <a:bodyPr>
            <a:normAutofit/>
          </a:bodyPr>
          <a:lstStyle/>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Access to international scientific journals and publications is costly and only very few universities avail this service to researchers,</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Funding is scarce and if available requires a long time and it might not happen after all the efforts exerted,</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Research </a:t>
            </a:r>
            <a:r>
              <a:rPr lang="en-US" sz="2100" dirty="0">
                <a:solidFill>
                  <a:schemeClr val="tx1">
                    <a:lumMod val="65000"/>
                    <a:lumOff val="35000"/>
                  </a:schemeClr>
                </a:solidFill>
                <a:latin typeface="Alegreya Sans"/>
                <a:cs typeface="Alegreya Sans"/>
              </a:rPr>
              <a:t>output </a:t>
            </a:r>
            <a:r>
              <a:rPr lang="en-US" sz="2100" dirty="0" smtClean="0">
                <a:solidFill>
                  <a:schemeClr val="tx1">
                    <a:lumMod val="65000"/>
                    <a:lumOff val="35000"/>
                  </a:schemeClr>
                </a:solidFill>
                <a:latin typeface="Alegreya Sans"/>
                <a:cs typeface="Alegreya Sans"/>
              </a:rPr>
              <a:t>is only translated, in many cases, into publications (for promotion purposes) and rarely gets into commercialization or even prototyping,</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 University or research center facilities for start ups and project development is not present in Jordan,</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Incubation and support services are not strong to generate new start ups at universities and research centers,</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Profit sharing schemes and equity issues for start ups is not yet developed in Jordan.</a:t>
            </a:r>
          </a:p>
          <a:p>
            <a:pPr marL="342900" indent="-342900" algn="just" fontAlgn="auto">
              <a:spcBef>
                <a:spcPts val="600"/>
              </a:spcBef>
              <a:spcAft>
                <a:spcPts val="0"/>
              </a:spcAft>
              <a:buFont typeface="Arial" panose="020B0604020202020204" pitchFamily="34" charset="0"/>
              <a:buChar char="•"/>
              <a:defRPr/>
            </a:pPr>
            <a:endParaRPr lang="en-US" sz="2100" dirty="0">
              <a:solidFill>
                <a:schemeClr val="tx1">
                  <a:lumMod val="65000"/>
                  <a:lumOff val="35000"/>
                </a:schemeClr>
              </a:solidFill>
              <a:latin typeface="Alegreya Sans"/>
              <a:cs typeface="Alegreya Sans"/>
            </a:endParaRPr>
          </a:p>
        </p:txBody>
      </p:sp>
      <p:sp>
        <p:nvSpPr>
          <p:cNvPr id="4" name="Slide Number Placeholder 3"/>
          <p:cNvSpPr>
            <a:spLocks noGrp="1"/>
          </p:cNvSpPr>
          <p:nvPr>
            <p:ph type="sldNum" sz="quarter" idx="12"/>
          </p:nvPr>
        </p:nvSpPr>
        <p:spPr/>
        <p:txBody>
          <a:bodyPr/>
          <a:lstStyle/>
          <a:p>
            <a:fld id="{21967616-FBD9-45D7-9C1A-A1F671375229}"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Date Placeholder 5"/>
          <p:cNvSpPr>
            <a:spLocks noGrp="1"/>
          </p:cNvSpPr>
          <p:nvPr>
            <p:ph type="dt" sz="half" idx="10"/>
          </p:nvPr>
        </p:nvSpPr>
        <p:spPr/>
        <p:txBody>
          <a:bodyPr/>
          <a:lstStyle/>
          <a:p>
            <a:fld id="{B8CA88C1-7FC8-4ED1-BFDA-27C882D44649}" type="datetime1">
              <a:rPr lang="en-US" smtClean="0"/>
              <a:t>9/23/2018</a:t>
            </a:fld>
            <a:endParaRPr lang="en-US"/>
          </a:p>
        </p:txBody>
      </p:sp>
    </p:spTree>
    <p:extLst>
      <p:ext uri="{BB962C8B-B14F-4D97-AF65-F5344CB8AC3E}">
        <p14:creationId xmlns:p14="http://schemas.microsoft.com/office/powerpoint/2010/main" val="4196940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pPr algn="ctr"/>
            <a:r>
              <a:rPr lang="en-US" sz="2800" b="1" dirty="0" smtClean="0">
                <a:solidFill>
                  <a:srgbClr val="D2422C"/>
                </a:solidFill>
                <a:latin typeface="Alegreya Sans" charset="0"/>
                <a:ea typeface="Alegreya Sans" charset="0"/>
                <a:cs typeface="Alegreya Sans" charset="0"/>
              </a:rPr>
              <a:t>Status of Innovation support in </a:t>
            </a:r>
            <a:r>
              <a:rPr lang="en-US" sz="2800" b="1" dirty="0" smtClean="0">
                <a:solidFill>
                  <a:srgbClr val="D2422C"/>
                </a:solidFill>
                <a:latin typeface="Alegreya Sans" charset="0"/>
                <a:ea typeface="Alegreya Sans" charset="0"/>
                <a:cs typeface="Alegreya Sans" charset="0"/>
              </a:rPr>
              <a:t>Jordan (3)</a:t>
            </a:r>
            <a:endParaRPr lang="en-US" sz="2800" b="1" dirty="0">
              <a:solidFill>
                <a:srgbClr val="D2422C"/>
              </a:solidFill>
              <a:latin typeface="Alegreya Sans" charset="0"/>
              <a:ea typeface="Alegreya Sans" charset="0"/>
              <a:cs typeface="Alegreya Sans" charset="0"/>
            </a:endParaRPr>
          </a:p>
        </p:txBody>
      </p:sp>
      <p:sp>
        <p:nvSpPr>
          <p:cNvPr id="3" name="TextBox 2"/>
          <p:cNvSpPr txBox="1"/>
          <p:nvPr/>
        </p:nvSpPr>
        <p:spPr>
          <a:xfrm>
            <a:off x="379413" y="1066800"/>
            <a:ext cx="8442325" cy="5060950"/>
          </a:xfrm>
          <a:prstGeom prst="rect">
            <a:avLst/>
          </a:prstGeom>
          <a:noFill/>
        </p:spPr>
        <p:txBody>
          <a:bodyPr>
            <a:normAutofit/>
          </a:bodyPr>
          <a:lstStyle/>
          <a:p>
            <a:pPr marL="342900" indent="-342900" algn="just" fontAlgn="auto">
              <a:spcBef>
                <a:spcPts val="600"/>
              </a:spcBef>
              <a:spcAft>
                <a:spcPts val="0"/>
              </a:spcAft>
              <a:buFont typeface="Arial" panose="020B0604020202020204" pitchFamily="34" charset="0"/>
              <a:buChar char="•"/>
              <a:defRPr/>
            </a:pPr>
            <a:r>
              <a:rPr lang="en-US" sz="2100" dirty="0">
                <a:solidFill>
                  <a:schemeClr val="tx1">
                    <a:lumMod val="65000"/>
                    <a:lumOff val="35000"/>
                  </a:schemeClr>
                </a:solidFill>
                <a:latin typeface="Alegreya Sans"/>
                <a:cs typeface="Alegreya Sans"/>
              </a:rPr>
              <a:t>Private sector funding and banks are not convinced of the quality of research results due to lack of information and success stories,</a:t>
            </a:r>
          </a:p>
          <a:p>
            <a:pPr marL="342900" indent="-342900" algn="just" fontAlgn="auto">
              <a:spcBef>
                <a:spcPts val="600"/>
              </a:spcBef>
              <a:spcAft>
                <a:spcPts val="0"/>
              </a:spcAft>
              <a:buFont typeface="Arial" panose="020B0604020202020204" pitchFamily="34" charset="0"/>
              <a:buChar char="•"/>
              <a:defRPr/>
            </a:pPr>
            <a:r>
              <a:rPr lang="en-US" sz="2100" dirty="0">
                <a:solidFill>
                  <a:schemeClr val="tx1">
                    <a:lumMod val="65000"/>
                    <a:lumOff val="35000"/>
                  </a:schemeClr>
                </a:solidFill>
                <a:latin typeface="Alegreya Sans"/>
                <a:cs typeface="Alegreya Sans"/>
              </a:rPr>
              <a:t>Industries and commercial enterprises do not see the value of research and innovation out of Jordanian universities and research </a:t>
            </a:r>
            <a:r>
              <a:rPr lang="en-US" sz="2100" dirty="0" smtClean="0">
                <a:solidFill>
                  <a:schemeClr val="tx1">
                    <a:lumMod val="65000"/>
                    <a:lumOff val="35000"/>
                  </a:schemeClr>
                </a:solidFill>
                <a:latin typeface="Alegreya Sans"/>
                <a:cs typeface="Alegreya Sans"/>
              </a:rPr>
              <a:t>centers,</a:t>
            </a:r>
          </a:p>
          <a:p>
            <a:pPr marL="342900" indent="-342900" algn="just" fontAlgn="auto">
              <a:spcBef>
                <a:spcPts val="600"/>
              </a:spcBef>
              <a:spcAft>
                <a:spcPts val="0"/>
              </a:spcAft>
              <a:buFont typeface="Arial" panose="020B0604020202020204" pitchFamily="34" charset="0"/>
              <a:buChar char="•"/>
              <a:defRPr/>
            </a:pPr>
            <a:r>
              <a:rPr lang="en-US" sz="2100" dirty="0" smtClean="0">
                <a:solidFill>
                  <a:schemeClr val="tx1">
                    <a:lumMod val="65000"/>
                    <a:lumOff val="35000"/>
                  </a:schemeClr>
                </a:solidFill>
                <a:latin typeface="Alegreya Sans"/>
                <a:cs typeface="Alegreya Sans"/>
              </a:rPr>
              <a:t>Many international funding programs are aware of the lack of national coordination and support for innovation and consider this as a negative point.</a:t>
            </a:r>
          </a:p>
          <a:p>
            <a:pPr algn="just" fontAlgn="auto">
              <a:spcBef>
                <a:spcPts val="600"/>
              </a:spcBef>
              <a:spcAft>
                <a:spcPts val="0"/>
              </a:spcAft>
              <a:defRPr/>
            </a:pPr>
            <a:endParaRPr lang="en-US" sz="2100" dirty="0">
              <a:solidFill>
                <a:schemeClr val="tx1">
                  <a:lumMod val="65000"/>
                  <a:lumOff val="35000"/>
                </a:schemeClr>
              </a:solidFill>
              <a:latin typeface="Alegreya Sans"/>
              <a:cs typeface="Alegreya Sans"/>
            </a:endParaRPr>
          </a:p>
          <a:p>
            <a:pPr marL="342900" indent="-342900" algn="just" fontAlgn="auto">
              <a:spcBef>
                <a:spcPts val="600"/>
              </a:spcBef>
              <a:spcAft>
                <a:spcPts val="0"/>
              </a:spcAft>
              <a:buFont typeface="Arial" panose="020B0604020202020204" pitchFamily="34" charset="0"/>
              <a:buChar char="•"/>
              <a:defRPr/>
            </a:pPr>
            <a:endParaRPr lang="en-US" sz="2100" dirty="0">
              <a:solidFill>
                <a:schemeClr val="tx1">
                  <a:lumMod val="65000"/>
                  <a:lumOff val="35000"/>
                </a:schemeClr>
              </a:solidFill>
              <a:latin typeface="Alegreya Sans"/>
              <a:cs typeface="Alegreya Sans"/>
            </a:endParaRPr>
          </a:p>
        </p:txBody>
      </p:sp>
      <p:sp>
        <p:nvSpPr>
          <p:cNvPr id="4" name="Slide Number Placeholder 3"/>
          <p:cNvSpPr>
            <a:spLocks noGrp="1"/>
          </p:cNvSpPr>
          <p:nvPr>
            <p:ph type="sldNum" sz="quarter" idx="12"/>
          </p:nvPr>
        </p:nvSpPr>
        <p:spPr/>
        <p:txBody>
          <a:bodyPr/>
          <a:lstStyle/>
          <a:p>
            <a:fld id="{21967616-FBD9-45D7-9C1A-A1F671375229}"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Date Placeholder 5"/>
          <p:cNvSpPr>
            <a:spLocks noGrp="1"/>
          </p:cNvSpPr>
          <p:nvPr>
            <p:ph type="dt" sz="half" idx="10"/>
          </p:nvPr>
        </p:nvSpPr>
        <p:spPr/>
        <p:txBody>
          <a:bodyPr/>
          <a:lstStyle/>
          <a:p>
            <a:fld id="{4ACBE3DC-217E-45D2-8ABA-219258A596C4}" type="datetime1">
              <a:rPr lang="en-US" smtClean="0"/>
              <a:t>9/23/2018</a:t>
            </a:fld>
            <a:endParaRPr lang="en-US"/>
          </a:p>
        </p:txBody>
      </p:sp>
    </p:spTree>
    <p:extLst>
      <p:ext uri="{BB962C8B-B14F-4D97-AF65-F5344CB8AC3E}">
        <p14:creationId xmlns:p14="http://schemas.microsoft.com/office/powerpoint/2010/main" val="3276805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pPr algn="ctr"/>
            <a:r>
              <a:rPr lang="en-US" sz="3000" b="1" dirty="0">
                <a:solidFill>
                  <a:srgbClr val="D2422C"/>
                </a:solidFill>
                <a:latin typeface="Alegreya Sans" charset="0"/>
                <a:ea typeface="Alegreya Sans" charset="0"/>
                <a:cs typeface="Alegreya Sans" charset="0"/>
              </a:rPr>
              <a:t>The Role of the NCI</a:t>
            </a:r>
          </a:p>
        </p:txBody>
      </p:sp>
      <p:sp>
        <p:nvSpPr>
          <p:cNvPr id="3" name="TextBox 2"/>
          <p:cNvSpPr txBox="1"/>
          <p:nvPr/>
        </p:nvSpPr>
        <p:spPr>
          <a:xfrm>
            <a:off x="379413" y="1066800"/>
            <a:ext cx="8442325" cy="5060950"/>
          </a:xfrm>
          <a:prstGeom prst="rect">
            <a:avLst/>
          </a:prstGeom>
          <a:noFill/>
        </p:spPr>
        <p:txBody>
          <a:bodyPr>
            <a:normAutofit/>
          </a:bodyPr>
          <a:lstStyle/>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The National Center for Innovation (NCI) has been proposed as a coordinating hub for Jordanian innovation, collecting information, evaluating innovation performance, and facilitating policy dialogue. </a:t>
            </a:r>
          </a:p>
          <a:p>
            <a:pPr algn="just" fontAlgn="auto">
              <a:spcBef>
                <a:spcPts val="1200"/>
              </a:spcBef>
              <a:spcAft>
                <a:spcPts val="0"/>
              </a:spcAft>
              <a:defRPr/>
            </a:pPr>
            <a:endParaRPr lang="en-US" sz="2400" b="1" dirty="0">
              <a:solidFill>
                <a:schemeClr val="tx1">
                  <a:lumMod val="65000"/>
                  <a:lumOff val="35000"/>
                </a:schemeClr>
              </a:solidFill>
              <a:latin typeface="Alegreya Sans"/>
              <a:cs typeface="Alegreya Sans"/>
            </a:endParaRPr>
          </a:p>
          <a:p>
            <a:pPr algn="just" fontAlgn="auto">
              <a:spcBef>
                <a:spcPts val="1200"/>
              </a:spcBef>
              <a:spcAft>
                <a:spcPts val="0"/>
              </a:spcAft>
              <a:defRPr/>
            </a:pPr>
            <a:r>
              <a:rPr lang="en-US" sz="2400" b="1" dirty="0">
                <a:solidFill>
                  <a:schemeClr val="tx1">
                    <a:lumMod val="65000"/>
                    <a:lumOff val="35000"/>
                  </a:schemeClr>
                </a:solidFill>
                <a:latin typeface="Alegreya Sans"/>
                <a:cs typeface="Alegreya Sans"/>
              </a:rPr>
              <a:t>The task at hand:</a:t>
            </a:r>
          </a:p>
          <a:p>
            <a:pPr algn="just" fontAlgn="auto">
              <a:spcBef>
                <a:spcPts val="600"/>
              </a:spcBef>
              <a:spcAft>
                <a:spcPts val="0"/>
              </a:spcAft>
              <a:buClr>
                <a:srgbClr val="D2422C"/>
              </a:buClr>
              <a:defRPr/>
            </a:pPr>
            <a:r>
              <a:rPr lang="en-US" sz="2000" dirty="0">
                <a:solidFill>
                  <a:schemeClr val="tx1">
                    <a:lumMod val="65000"/>
                    <a:lumOff val="35000"/>
                  </a:schemeClr>
                </a:solidFill>
                <a:latin typeface="Alegreya Sans"/>
                <a:cs typeface="Alegreya Sans"/>
              </a:rPr>
              <a:t>A mapping study was done to investigate how the NCI could best achieve the improvement of Jordan’s innovation landscape, answering the following:</a:t>
            </a:r>
          </a:p>
          <a:p>
            <a:pPr marL="228600" indent="-228600" algn="just" fontAlgn="auto">
              <a:spcBef>
                <a:spcPts val="600"/>
              </a:spcBef>
              <a:spcAft>
                <a:spcPts val="0"/>
              </a:spcAft>
              <a:buClr>
                <a:srgbClr val="D2422C"/>
              </a:buClr>
              <a:buFont typeface="Arial"/>
              <a:buChar char="•"/>
              <a:defRPr/>
            </a:pPr>
            <a:r>
              <a:rPr lang="en-US" sz="2100" dirty="0">
                <a:solidFill>
                  <a:schemeClr val="tx1">
                    <a:lumMod val="65000"/>
                    <a:lumOff val="35000"/>
                  </a:schemeClr>
                </a:solidFill>
                <a:latin typeface="Alegreya Sans"/>
                <a:cs typeface="Alegreya Sans"/>
              </a:rPr>
              <a:t>What </a:t>
            </a:r>
            <a:r>
              <a:rPr lang="en-US" sz="2100" b="1" dirty="0">
                <a:solidFill>
                  <a:srgbClr val="D2422C"/>
                </a:solidFill>
                <a:latin typeface="Alegreya Sans" charset="0"/>
                <a:ea typeface="Alegreya Sans" charset="0"/>
                <a:cs typeface="Alegreya Sans" charset="0"/>
              </a:rPr>
              <a:t>international best practices </a:t>
            </a:r>
            <a:r>
              <a:rPr lang="en-US" sz="2100" dirty="0">
                <a:solidFill>
                  <a:schemeClr val="tx1">
                    <a:lumMod val="65000"/>
                    <a:lumOff val="35000"/>
                  </a:schemeClr>
                </a:solidFill>
                <a:latin typeface="Alegreya Sans"/>
                <a:cs typeface="Alegreya Sans"/>
              </a:rPr>
              <a:t>are most useful to Jordan?</a:t>
            </a:r>
          </a:p>
          <a:p>
            <a:pPr marL="228600" indent="-228600" algn="just" fontAlgn="auto">
              <a:spcBef>
                <a:spcPts val="600"/>
              </a:spcBef>
              <a:spcAft>
                <a:spcPts val="0"/>
              </a:spcAft>
              <a:buClr>
                <a:srgbClr val="D2422C"/>
              </a:buClr>
              <a:buFont typeface="Arial"/>
              <a:buChar char="•"/>
              <a:defRPr/>
            </a:pPr>
            <a:r>
              <a:rPr lang="en-US" sz="2100" b="1" dirty="0">
                <a:solidFill>
                  <a:srgbClr val="D2422C"/>
                </a:solidFill>
                <a:latin typeface="Alegreya Sans" charset="0"/>
                <a:ea typeface="Alegreya Sans" charset="0"/>
                <a:cs typeface="Alegreya Sans" charset="0"/>
              </a:rPr>
              <a:t>How should the NCI intervene</a:t>
            </a:r>
            <a:r>
              <a:rPr lang="en-US" sz="2100" dirty="0">
                <a:solidFill>
                  <a:srgbClr val="C00000"/>
                </a:solidFill>
                <a:latin typeface="Alegreya Sans"/>
                <a:cs typeface="Alegreya Sans"/>
              </a:rPr>
              <a:t> </a:t>
            </a:r>
            <a:r>
              <a:rPr lang="en-US" sz="2100" dirty="0">
                <a:solidFill>
                  <a:schemeClr val="tx1">
                    <a:lumMod val="65000"/>
                    <a:lumOff val="35000"/>
                  </a:schemeClr>
                </a:solidFill>
                <a:latin typeface="Alegreya Sans"/>
                <a:cs typeface="Alegreya Sans"/>
              </a:rPr>
              <a:t>in the innovation ecosystem?</a:t>
            </a:r>
          </a:p>
          <a:p>
            <a:pPr marL="228600" indent="-228600" algn="just" fontAlgn="auto">
              <a:spcBef>
                <a:spcPts val="600"/>
              </a:spcBef>
              <a:spcAft>
                <a:spcPts val="0"/>
              </a:spcAft>
              <a:buClr>
                <a:srgbClr val="D2422C"/>
              </a:buClr>
              <a:buFont typeface="Arial"/>
              <a:buChar char="•"/>
              <a:defRPr/>
            </a:pPr>
            <a:r>
              <a:rPr lang="en-US" sz="2100" dirty="0">
                <a:solidFill>
                  <a:schemeClr val="tx1">
                    <a:lumMod val="65000"/>
                    <a:lumOff val="35000"/>
                  </a:schemeClr>
                </a:solidFill>
                <a:latin typeface="Alegreya Sans"/>
                <a:cs typeface="Alegreya Sans"/>
              </a:rPr>
              <a:t>What </a:t>
            </a:r>
            <a:r>
              <a:rPr lang="en-US" sz="2100" b="1" dirty="0">
                <a:solidFill>
                  <a:srgbClr val="D2422C"/>
                </a:solidFill>
                <a:latin typeface="Alegreya Sans" charset="0"/>
                <a:ea typeface="Alegreya Sans" charset="0"/>
                <a:cs typeface="Alegreya Sans" charset="0"/>
              </a:rPr>
              <a:t>organizational structure </a:t>
            </a:r>
            <a:r>
              <a:rPr lang="en-US" sz="2100" dirty="0">
                <a:solidFill>
                  <a:schemeClr val="tx1">
                    <a:lumMod val="65000"/>
                    <a:lumOff val="35000"/>
                  </a:schemeClr>
                </a:solidFill>
                <a:latin typeface="Alegreya Sans"/>
                <a:cs typeface="Alegreya Sans"/>
              </a:rPr>
              <a:t>will best serve the NCI’s aims?</a:t>
            </a:r>
          </a:p>
          <a:p>
            <a:pPr marL="228600" indent="-228600" algn="just" fontAlgn="auto">
              <a:spcBef>
                <a:spcPts val="600"/>
              </a:spcBef>
              <a:spcAft>
                <a:spcPts val="0"/>
              </a:spcAft>
              <a:buClr>
                <a:srgbClr val="D2422C"/>
              </a:buClr>
              <a:buFont typeface="Arial"/>
              <a:buChar char="•"/>
              <a:defRPr/>
            </a:pPr>
            <a:r>
              <a:rPr lang="en-US" sz="2100" dirty="0">
                <a:solidFill>
                  <a:schemeClr val="tx1">
                    <a:lumMod val="65000"/>
                    <a:lumOff val="35000"/>
                  </a:schemeClr>
                </a:solidFill>
                <a:latin typeface="Alegreya Sans"/>
                <a:cs typeface="Alegreya Sans"/>
              </a:rPr>
              <a:t>How can the NCI </a:t>
            </a:r>
            <a:r>
              <a:rPr lang="en-US" sz="2100" b="1" dirty="0">
                <a:solidFill>
                  <a:srgbClr val="D2422C"/>
                </a:solidFill>
                <a:latin typeface="Alegreya Sans" charset="0"/>
                <a:ea typeface="Alegreya Sans" charset="0"/>
                <a:cs typeface="Alegreya Sans" charset="0"/>
              </a:rPr>
              <a:t>sustain itself financially</a:t>
            </a:r>
            <a:r>
              <a:rPr lang="en-US" sz="2100" dirty="0">
                <a:solidFill>
                  <a:schemeClr val="tx1">
                    <a:lumMod val="65000"/>
                    <a:lumOff val="35000"/>
                  </a:schemeClr>
                </a:solidFill>
                <a:latin typeface="Alegreya Sans"/>
                <a:cs typeface="Alegreya Sans"/>
              </a:rPr>
              <a:t>?</a:t>
            </a:r>
          </a:p>
          <a:p>
            <a:pPr marL="228600" indent="-228600" algn="just" fontAlgn="auto">
              <a:spcBef>
                <a:spcPts val="600"/>
              </a:spcBef>
              <a:spcAft>
                <a:spcPts val="0"/>
              </a:spcAft>
              <a:buClr>
                <a:srgbClr val="D2422C"/>
              </a:buClr>
              <a:buFont typeface="Arial"/>
              <a:buChar char="•"/>
              <a:defRPr/>
            </a:pPr>
            <a:r>
              <a:rPr lang="en-US" sz="2100" dirty="0">
                <a:solidFill>
                  <a:schemeClr val="tx1">
                    <a:lumMod val="65000"/>
                    <a:lumOff val="35000"/>
                  </a:schemeClr>
                </a:solidFill>
                <a:latin typeface="Alegreya Sans"/>
                <a:cs typeface="Alegreya Sans"/>
              </a:rPr>
              <a:t>How should the NCI be </a:t>
            </a:r>
            <a:r>
              <a:rPr lang="en-US" sz="2100" b="1" dirty="0">
                <a:solidFill>
                  <a:srgbClr val="D2422C"/>
                </a:solidFill>
                <a:latin typeface="Alegreya Sans" charset="0"/>
                <a:ea typeface="Alegreya Sans" charset="0"/>
                <a:cs typeface="Alegreya Sans" charset="0"/>
              </a:rPr>
              <a:t>activated</a:t>
            </a:r>
            <a:r>
              <a:rPr lang="en-US" sz="2100" dirty="0">
                <a:solidFill>
                  <a:schemeClr val="tx1">
                    <a:lumMod val="65000"/>
                    <a:lumOff val="35000"/>
                  </a:schemeClr>
                </a:solidFill>
                <a:latin typeface="Alegreya Sans"/>
                <a:cs typeface="Alegreya Sans"/>
              </a:rPr>
              <a:t> in the near term?</a:t>
            </a:r>
          </a:p>
        </p:txBody>
      </p:sp>
      <p:sp>
        <p:nvSpPr>
          <p:cNvPr id="4" name="Slide Number Placeholder 3"/>
          <p:cNvSpPr>
            <a:spLocks noGrp="1"/>
          </p:cNvSpPr>
          <p:nvPr>
            <p:ph type="sldNum" sz="quarter" idx="12"/>
          </p:nvPr>
        </p:nvSpPr>
        <p:spPr/>
        <p:txBody>
          <a:bodyPr/>
          <a:lstStyle/>
          <a:p>
            <a:fld id="{21967616-FBD9-45D7-9C1A-A1F671375229}"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Date Placeholder 5"/>
          <p:cNvSpPr>
            <a:spLocks noGrp="1"/>
          </p:cNvSpPr>
          <p:nvPr>
            <p:ph type="dt" sz="half" idx="10"/>
          </p:nvPr>
        </p:nvSpPr>
        <p:spPr/>
        <p:txBody>
          <a:bodyPr/>
          <a:lstStyle/>
          <a:p>
            <a:fld id="{952BE07E-649B-4C10-A687-E79106FA4E23}" type="datetime1">
              <a:rPr lang="en-US" smtClean="0"/>
              <a:t>9/23/2018</a:t>
            </a:fld>
            <a:endParaRPr lang="en-US"/>
          </a:p>
        </p:txBody>
      </p:sp>
    </p:spTree>
    <p:extLst>
      <p:ext uri="{BB962C8B-B14F-4D97-AF65-F5344CB8AC3E}">
        <p14:creationId xmlns:p14="http://schemas.microsoft.com/office/powerpoint/2010/main" val="752426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300" y="322263"/>
            <a:ext cx="8453438" cy="744537"/>
          </a:xfrm>
          <a:prstGeom prst="rect">
            <a:avLst/>
          </a:prstGeom>
          <a:noFill/>
        </p:spPr>
        <p:txBody>
          <a:bodyPr>
            <a:normAutofit fontScale="85000" lnSpcReduction="20000"/>
          </a:bodyPr>
          <a:lstStyle/>
          <a:p>
            <a:pPr algn="ctr" fontAlgn="auto">
              <a:spcBef>
                <a:spcPts val="0"/>
              </a:spcBef>
              <a:spcAft>
                <a:spcPts val="0"/>
              </a:spcAft>
              <a:defRPr/>
            </a:pPr>
            <a:r>
              <a:rPr lang="en-US" sz="3000" b="1" dirty="0">
                <a:solidFill>
                  <a:srgbClr val="D2422C"/>
                </a:solidFill>
                <a:latin typeface="Alegreya Sans"/>
                <a:cs typeface="Alegreya Sans"/>
              </a:rPr>
              <a:t>A Typology of Best Practice Interventions in Innovation</a:t>
            </a:r>
            <a:endParaRPr lang="en-US" sz="3000" b="1" u="sng" dirty="0">
              <a:solidFill>
                <a:srgbClr val="D2422C"/>
              </a:solidFill>
              <a:latin typeface="Alegreya Sans"/>
              <a:cs typeface="Alegreya Sans"/>
            </a:endParaRPr>
          </a:p>
        </p:txBody>
      </p:sp>
      <p:sp>
        <p:nvSpPr>
          <p:cNvPr id="3" name="TextBox 2"/>
          <p:cNvSpPr txBox="1"/>
          <p:nvPr/>
        </p:nvSpPr>
        <p:spPr>
          <a:xfrm>
            <a:off x="0" y="1066800"/>
            <a:ext cx="9144000" cy="2266950"/>
          </a:xfrm>
          <a:prstGeom prst="rect">
            <a:avLst/>
          </a:prstGeom>
          <a:noFill/>
        </p:spPr>
        <p:txBody>
          <a:bodyPr>
            <a:normAutofit fontScale="92500"/>
          </a:bodyPr>
          <a:lstStyle/>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We organized the best practices within six domains in which innovation agencies and stakeholders around the world intervene in their national innovation systems. </a:t>
            </a:r>
          </a:p>
          <a:p>
            <a:pPr fontAlgn="auto">
              <a:spcBef>
                <a:spcPts val="600"/>
              </a:spcBef>
              <a:spcAft>
                <a:spcPts val="0"/>
              </a:spcAft>
              <a:defRPr/>
            </a:pPr>
            <a:r>
              <a:rPr lang="en-US" sz="2000" dirty="0">
                <a:solidFill>
                  <a:schemeClr val="tx1">
                    <a:lumMod val="65000"/>
                    <a:lumOff val="35000"/>
                  </a:schemeClr>
                </a:solidFill>
                <a:latin typeface="Alegreya Sans"/>
                <a:cs typeface="Alegreya Sans"/>
              </a:rPr>
              <a:t>These domains can be placed along a value chain from </a:t>
            </a:r>
          </a:p>
          <a:p>
            <a:pPr algn="ctr" fontAlgn="auto">
              <a:spcBef>
                <a:spcPts val="600"/>
              </a:spcBef>
              <a:spcAft>
                <a:spcPts val="0"/>
              </a:spcAft>
              <a:defRPr/>
            </a:pPr>
            <a:endParaRPr lang="en-US" sz="2100" b="1" dirty="0">
              <a:solidFill>
                <a:srgbClr val="D2422C"/>
              </a:solidFill>
              <a:latin typeface="Alegreya Sans"/>
              <a:cs typeface="Alegreya Sans"/>
            </a:endParaRPr>
          </a:p>
          <a:p>
            <a:pPr algn="ctr" fontAlgn="auto">
              <a:spcBef>
                <a:spcPts val="600"/>
              </a:spcBef>
              <a:spcAft>
                <a:spcPts val="0"/>
              </a:spcAft>
              <a:defRPr/>
            </a:pPr>
            <a:r>
              <a:rPr lang="en-US" sz="2100" b="1" dirty="0">
                <a:solidFill>
                  <a:srgbClr val="D2422C"/>
                </a:solidFill>
                <a:latin typeface="Alegreya Sans"/>
                <a:cs typeface="Alegreya Sans"/>
              </a:rPr>
              <a:t>enabling policy </a:t>
            </a:r>
            <a:r>
              <a:rPr lang="en-US" sz="2100" b="1" dirty="0">
                <a:solidFill>
                  <a:srgbClr val="D2422C"/>
                </a:solidFill>
                <a:latin typeface="Alegreya Sans"/>
                <a:cs typeface="Alegreya Sans"/>
                <a:sym typeface="Wingdings" pitchFamily="2" charset="2"/>
              </a:rPr>
              <a:t> </a:t>
            </a:r>
            <a:r>
              <a:rPr lang="en-US" sz="2100" b="1" dirty="0">
                <a:solidFill>
                  <a:srgbClr val="D2422C"/>
                </a:solidFill>
                <a:latin typeface="Alegreya Sans"/>
                <a:cs typeface="Alegreya Sans"/>
              </a:rPr>
              <a:t>to knowledge production </a:t>
            </a:r>
            <a:r>
              <a:rPr lang="en-US" sz="2100" b="1" dirty="0">
                <a:solidFill>
                  <a:srgbClr val="D2422C"/>
                </a:solidFill>
                <a:latin typeface="Alegreya Sans"/>
                <a:cs typeface="Alegreya Sans"/>
                <a:sym typeface="Wingdings" pitchFamily="2" charset="2"/>
              </a:rPr>
              <a:t> </a:t>
            </a:r>
            <a:r>
              <a:rPr lang="en-US" sz="2100" b="1" dirty="0">
                <a:solidFill>
                  <a:srgbClr val="D2422C"/>
                </a:solidFill>
                <a:latin typeface="Alegreya Sans"/>
                <a:cs typeface="Alegreya Sans"/>
              </a:rPr>
              <a:t> to transfer &amp; support services.</a:t>
            </a:r>
          </a:p>
        </p:txBody>
      </p:sp>
      <p:pic>
        <p:nvPicPr>
          <p:cNvPr id="4" name="Picture 2" descr="Funcitonal Verticals Diagram.png"/>
          <p:cNvPicPr>
            <a:picLocks noChangeAspect="1"/>
          </p:cNvPicPr>
          <p:nvPr/>
        </p:nvPicPr>
        <p:blipFill>
          <a:blip r:embed="rId2"/>
          <a:srcRect t="15556" b="64333"/>
          <a:stretch>
            <a:fillRect/>
          </a:stretch>
        </p:blipFill>
        <p:spPr bwMode="auto">
          <a:xfrm>
            <a:off x="379413" y="3681412"/>
            <a:ext cx="8499475" cy="241458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21967616-FBD9-45D7-9C1A-A1F671375229}"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Invent Final Conference Sep. 2018</a:t>
            </a:r>
            <a:endParaRPr lang="en-US"/>
          </a:p>
        </p:txBody>
      </p:sp>
      <p:sp>
        <p:nvSpPr>
          <p:cNvPr id="7" name="Date Placeholder 6"/>
          <p:cNvSpPr>
            <a:spLocks noGrp="1"/>
          </p:cNvSpPr>
          <p:nvPr>
            <p:ph type="dt" sz="half" idx="10"/>
          </p:nvPr>
        </p:nvSpPr>
        <p:spPr/>
        <p:txBody>
          <a:bodyPr/>
          <a:lstStyle/>
          <a:p>
            <a:fld id="{7E53338F-9964-4F06-B2AE-F80C4D589031}" type="datetime1">
              <a:rPr lang="en-US" smtClean="0"/>
              <a:t>9/23/2018</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pPr algn="ctr"/>
            <a:r>
              <a:rPr lang="en-US" sz="3000" b="1" dirty="0">
                <a:solidFill>
                  <a:srgbClr val="D2422C"/>
                </a:solidFill>
                <a:latin typeface="Alegreya Sans" charset="0"/>
                <a:ea typeface="Alegreya Sans" charset="0"/>
                <a:cs typeface="Alegreya Sans" charset="0"/>
              </a:rPr>
              <a:t>Setting a Vision for the NCI</a:t>
            </a:r>
            <a:endParaRPr lang="en-US" sz="3000" b="1" u="sng" dirty="0">
              <a:solidFill>
                <a:srgbClr val="D2422C"/>
              </a:solidFill>
              <a:latin typeface="Alegreya Sans" charset="0"/>
              <a:ea typeface="Alegreya Sans" charset="0"/>
              <a:cs typeface="Alegreya Sans" charset="0"/>
            </a:endParaRPr>
          </a:p>
        </p:txBody>
      </p:sp>
      <p:sp>
        <p:nvSpPr>
          <p:cNvPr id="3" name="TextBox 2"/>
          <p:cNvSpPr txBox="1"/>
          <p:nvPr/>
        </p:nvSpPr>
        <p:spPr>
          <a:xfrm>
            <a:off x="379413" y="990600"/>
            <a:ext cx="8524875" cy="846138"/>
          </a:xfrm>
          <a:prstGeom prst="rect">
            <a:avLst/>
          </a:prstGeom>
          <a:noFill/>
        </p:spPr>
        <p:txBody>
          <a:bodyPr>
            <a:normAutofit/>
          </a:bodyPr>
          <a:lstStyle/>
          <a:p>
            <a:pPr fontAlgn="auto">
              <a:spcBef>
                <a:spcPts val="600"/>
              </a:spcBef>
              <a:spcAft>
                <a:spcPts val="0"/>
              </a:spcAft>
              <a:defRPr/>
            </a:pPr>
            <a:r>
              <a:rPr lang="en-US" sz="2000" dirty="0">
                <a:solidFill>
                  <a:schemeClr val="tx1">
                    <a:lumMod val="65000"/>
                    <a:lumOff val="35000"/>
                  </a:schemeClr>
                </a:solidFill>
                <a:latin typeface="Alegreya Sans"/>
                <a:cs typeface="Alegreya Sans"/>
              </a:rPr>
              <a:t>The following roles for the NCI are recommended along Jordan’s innovation value chain:</a:t>
            </a:r>
          </a:p>
        </p:txBody>
      </p:sp>
      <p:graphicFrame>
        <p:nvGraphicFramePr>
          <p:cNvPr id="4" name="Table 3"/>
          <p:cNvGraphicFramePr>
            <a:graphicFrameLocks noGrp="1"/>
          </p:cNvGraphicFramePr>
          <p:nvPr>
            <p:extLst>
              <p:ext uri="{D42A27DB-BD31-4B8C-83A1-F6EECF244321}">
                <p14:modId xmlns:p14="http://schemas.microsoft.com/office/powerpoint/2010/main" val="528214972"/>
              </p:ext>
            </p:extLst>
          </p:nvPr>
        </p:nvGraphicFramePr>
        <p:xfrm>
          <a:off x="379413" y="1757362"/>
          <a:ext cx="8442360" cy="4567237"/>
        </p:xfrm>
        <a:graphic>
          <a:graphicData uri="http://schemas.openxmlformats.org/drawingml/2006/table">
            <a:tbl>
              <a:tblPr firstRow="1" bandRow="1">
                <a:tableStyleId>{2D5ABB26-0587-4C30-8999-92F81FD0307C}</a:tableStyleId>
              </a:tblPr>
              <a:tblGrid>
                <a:gridCol w="2222876">
                  <a:extLst>
                    <a:ext uri="{9D8B030D-6E8A-4147-A177-3AD203B41FA5}">
                      <a16:colId xmlns:a16="http://schemas.microsoft.com/office/drawing/2014/main" xmlns="" val="20000"/>
                    </a:ext>
                  </a:extLst>
                </a:gridCol>
                <a:gridCol w="6219484">
                  <a:extLst>
                    <a:ext uri="{9D8B030D-6E8A-4147-A177-3AD203B41FA5}">
                      <a16:colId xmlns:a16="http://schemas.microsoft.com/office/drawing/2014/main" xmlns="" val="20001"/>
                    </a:ext>
                  </a:extLst>
                </a:gridCol>
              </a:tblGrid>
              <a:tr h="354833">
                <a:tc>
                  <a:txBody>
                    <a:bodyPr/>
                    <a:lstStyle/>
                    <a:p>
                      <a:pPr algn="ctr"/>
                      <a:r>
                        <a:rPr lang="en-US" sz="1600" b="1" dirty="0"/>
                        <a:t>Innovation Vertical</a:t>
                      </a:r>
                    </a:p>
                  </a:txBody>
                  <a:tcPr>
                    <a:lnB w="12700" cap="flat" cmpd="sng" algn="ctr">
                      <a:solidFill>
                        <a:prstClr val="white"/>
                      </a:solidFill>
                      <a:prstDash val="solid"/>
                      <a:round/>
                      <a:headEnd type="none" w="med" len="med"/>
                      <a:tailEnd type="none" w="med" len="med"/>
                    </a:lnB>
                    <a:solidFill>
                      <a:srgbClr val="D2422C"/>
                    </a:solidFill>
                  </a:tcPr>
                </a:tc>
                <a:tc>
                  <a:txBody>
                    <a:bodyPr/>
                    <a:lstStyle/>
                    <a:p>
                      <a:pPr algn="ctr"/>
                      <a:r>
                        <a:rPr lang="en-US" sz="1600" b="1" dirty="0"/>
                        <a:t>Recommended</a:t>
                      </a:r>
                      <a:r>
                        <a:rPr lang="en-US" sz="1600" b="1" baseline="0" dirty="0"/>
                        <a:t> v</a:t>
                      </a:r>
                      <a:r>
                        <a:rPr lang="en-US" sz="1600" b="1" dirty="0"/>
                        <a:t>ision for the NCI’s role</a:t>
                      </a:r>
                    </a:p>
                  </a:txBody>
                  <a:tcPr>
                    <a:lnB w="12700" cap="flat" cmpd="sng" algn="ctr">
                      <a:solidFill>
                        <a:prstClr val="white"/>
                      </a:solidFill>
                      <a:prstDash val="solid"/>
                      <a:round/>
                      <a:headEnd type="none" w="med" len="med"/>
                      <a:tailEnd type="none" w="med" len="med"/>
                    </a:lnB>
                    <a:solidFill>
                      <a:srgbClr val="D2422C"/>
                    </a:solidFill>
                  </a:tcPr>
                </a:tc>
                <a:extLst>
                  <a:ext uri="{0D108BD9-81ED-4DB2-BD59-A6C34878D82A}">
                    <a16:rowId xmlns:a16="http://schemas.microsoft.com/office/drawing/2014/main" xmlns="" val="10000"/>
                  </a:ext>
                </a:extLst>
              </a:tr>
              <a:tr h="668290">
                <a:tc>
                  <a:txBody>
                    <a:bodyPr/>
                    <a:lstStyle/>
                    <a:p>
                      <a:r>
                        <a:rPr lang="en-US" sz="1600" b="1" dirty="0"/>
                        <a:t>Innovation</a:t>
                      </a:r>
                      <a:r>
                        <a:rPr lang="en-US" sz="1600" b="1" baseline="0" dirty="0"/>
                        <a:t> Policy</a:t>
                      </a:r>
                      <a:endParaRPr lang="en-US" sz="1600" b="1"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tc>
                  <a:txBody>
                    <a:bodyPr/>
                    <a:lstStyle/>
                    <a:p>
                      <a:pPr algn="just"/>
                      <a:r>
                        <a:rPr lang="en-US" sz="1600" dirty="0"/>
                        <a:t>Empower</a:t>
                      </a:r>
                      <a:r>
                        <a:rPr lang="en-US" sz="1600" baseline="0" dirty="0"/>
                        <a:t> the HCST’s coordination role and reframe its brand into a modern and service-oriented institution.</a:t>
                      </a:r>
                      <a:endParaRPr lang="en-US" sz="1600" dirty="0"/>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1"/>
                  </a:ext>
                </a:extLst>
              </a:tr>
              <a:tr h="668290">
                <a:tc>
                  <a:txBody>
                    <a:bodyPr/>
                    <a:lstStyle/>
                    <a:p>
                      <a:r>
                        <a:rPr lang="en-US" sz="1600" b="1" dirty="0"/>
                        <a:t>Resourcing</a:t>
                      </a:r>
                      <a:r>
                        <a:rPr lang="en-US" sz="1600" b="1" baseline="0" dirty="0"/>
                        <a:t> and Finance</a:t>
                      </a:r>
                      <a:endParaRPr lang="en-US" sz="1600" b="1"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tc>
                  <a:txBody>
                    <a:bodyPr/>
                    <a:lstStyle/>
                    <a:p>
                      <a:pPr algn="just"/>
                      <a:r>
                        <a:rPr lang="en-US" sz="1600" dirty="0"/>
                        <a:t>Provide</a:t>
                      </a:r>
                      <a:r>
                        <a:rPr lang="en-US" sz="1600" baseline="0" dirty="0"/>
                        <a:t> technical and information infrastructure to host public financing of innovation, and lobby for R&amp;D tax reform.</a:t>
                      </a:r>
                      <a:endParaRPr lang="en-US" sz="1600" dirty="0"/>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2"/>
                  </a:ext>
                </a:extLst>
              </a:tr>
              <a:tr h="668290">
                <a:tc>
                  <a:txBody>
                    <a:bodyPr/>
                    <a:lstStyle/>
                    <a:p>
                      <a:r>
                        <a:rPr lang="en-US" sz="1600" b="1" dirty="0"/>
                        <a:t>Human Resources</a:t>
                      </a:r>
                      <a:r>
                        <a:rPr lang="en-US" sz="1600" b="1" baseline="0" dirty="0"/>
                        <a:t> Development</a:t>
                      </a:r>
                      <a:endParaRPr lang="en-US" sz="1600" b="1"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tc>
                  <a:txBody>
                    <a:bodyPr/>
                    <a:lstStyle/>
                    <a:p>
                      <a:pPr algn="just"/>
                      <a:r>
                        <a:rPr lang="en-US" sz="1600" dirty="0"/>
                        <a:t>Create</a:t>
                      </a:r>
                      <a:r>
                        <a:rPr lang="en-US" sz="1600" baseline="0" dirty="0"/>
                        <a:t> information systems that identify and reward excellence in innovation and incentivize commercialization of research</a:t>
                      </a:r>
                      <a:endParaRPr lang="en-US" sz="1600" dirty="0"/>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3"/>
                  </a:ext>
                </a:extLst>
              </a:tr>
              <a:tr h="668290">
                <a:tc>
                  <a:txBody>
                    <a:bodyPr/>
                    <a:lstStyle/>
                    <a:p>
                      <a:r>
                        <a:rPr lang="en-US" sz="1600" b="1" dirty="0"/>
                        <a:t>Knowledge Production</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tc>
                  <a:txBody>
                    <a:bodyPr/>
                    <a:lstStyle/>
                    <a:p>
                      <a:pPr algn="just"/>
                      <a:r>
                        <a:rPr lang="en-US" sz="1600" dirty="0"/>
                        <a:t>Become the primary point of connection with multinational research centers and global centers of excellence</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4"/>
                  </a:ext>
                </a:extLst>
              </a:tr>
              <a:tr h="870954">
                <a:tc>
                  <a:txBody>
                    <a:bodyPr/>
                    <a:lstStyle/>
                    <a:p>
                      <a:r>
                        <a:rPr lang="en-US" sz="1600" b="1" dirty="0"/>
                        <a:t>Knowledge Management and Transfer</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tc>
                  <a:txBody>
                    <a:bodyPr/>
                    <a:lstStyle/>
                    <a:p>
                      <a:pPr algn="just"/>
                      <a:r>
                        <a:rPr lang="en-US" sz="1600" dirty="0"/>
                        <a:t>Develop purpose-built systems to connect suppliers and demanders of knowledge across disciplinary, </a:t>
                      </a:r>
                      <a:r>
                        <a:rPr lang="en-US" sz="1600" dirty="0" err="1"/>
                        <a:t>sectoral</a:t>
                      </a:r>
                      <a:r>
                        <a:rPr lang="en-US" sz="1600" dirty="0"/>
                        <a:t>, and national boundaries</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5"/>
                  </a:ext>
                </a:extLst>
              </a:tr>
              <a:tr h="668290">
                <a:tc>
                  <a:txBody>
                    <a:bodyPr/>
                    <a:lstStyle/>
                    <a:p>
                      <a:r>
                        <a:rPr lang="en-US" sz="1600" b="1" dirty="0"/>
                        <a:t>Support Services</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tc>
                  <a:txBody>
                    <a:bodyPr/>
                    <a:lstStyle/>
                    <a:p>
                      <a:pPr algn="just"/>
                      <a:r>
                        <a:rPr lang="en-US" sz="1600" dirty="0"/>
                        <a:t>Provide</a:t>
                      </a:r>
                      <a:r>
                        <a:rPr lang="en-US" sz="1600" baseline="0" dirty="0"/>
                        <a:t> revenue generating services that strengthen innovation through standardization, labeling, and licensing</a:t>
                      </a:r>
                      <a:endParaRPr lang="en-US" sz="1600" dirty="0"/>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6"/>
                  </a:ext>
                </a:extLst>
              </a:tr>
            </a:tbl>
          </a:graphicData>
        </a:graphic>
      </p:graphicFrame>
      <p:sp>
        <p:nvSpPr>
          <p:cNvPr id="5" name="Slide Number Placeholder 4"/>
          <p:cNvSpPr>
            <a:spLocks noGrp="1"/>
          </p:cNvSpPr>
          <p:nvPr>
            <p:ph type="sldNum" sz="quarter" idx="12"/>
          </p:nvPr>
        </p:nvSpPr>
        <p:spPr/>
        <p:txBody>
          <a:bodyPr/>
          <a:lstStyle/>
          <a:p>
            <a:fld id="{21967616-FBD9-45D7-9C1A-A1F671375229}"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Invent Final Conference Sep. 2018</a:t>
            </a:r>
            <a:endParaRPr lang="en-US"/>
          </a:p>
        </p:txBody>
      </p:sp>
      <p:sp>
        <p:nvSpPr>
          <p:cNvPr id="7" name="Date Placeholder 6"/>
          <p:cNvSpPr>
            <a:spLocks noGrp="1"/>
          </p:cNvSpPr>
          <p:nvPr>
            <p:ph type="dt" sz="half" idx="10"/>
          </p:nvPr>
        </p:nvSpPr>
        <p:spPr/>
        <p:txBody>
          <a:bodyPr/>
          <a:lstStyle/>
          <a:p>
            <a:fld id="{C295458B-0AC8-423D-94D6-1F93574509DA}" type="datetime1">
              <a:rPr lang="en-US" smtClean="0"/>
              <a:t>9/23/2018</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pPr algn="ctr"/>
            <a:r>
              <a:rPr lang="en-US" sz="3000" b="1" dirty="0">
                <a:solidFill>
                  <a:srgbClr val="D2422C"/>
                </a:solidFill>
                <a:latin typeface="Alegreya Sans" charset="0"/>
                <a:ea typeface="Alegreya Sans" charset="0"/>
                <a:cs typeface="Alegreya Sans" charset="0"/>
              </a:rPr>
              <a:t>The Proposed NCI Mission and Vision</a:t>
            </a:r>
            <a:endParaRPr lang="en-US" sz="3000" b="1" u="sng" dirty="0">
              <a:solidFill>
                <a:srgbClr val="D2422C"/>
              </a:solidFill>
              <a:latin typeface="Alegreya Sans" charset="0"/>
              <a:ea typeface="Alegreya Sans" charset="0"/>
              <a:cs typeface="Alegreya Sans" charset="0"/>
            </a:endParaRPr>
          </a:p>
        </p:txBody>
      </p:sp>
      <p:sp>
        <p:nvSpPr>
          <p:cNvPr id="3" name="TextBox 2"/>
          <p:cNvSpPr txBox="1"/>
          <p:nvPr/>
        </p:nvSpPr>
        <p:spPr>
          <a:xfrm>
            <a:off x="379413" y="1066800"/>
            <a:ext cx="8442325" cy="5060950"/>
          </a:xfrm>
          <a:prstGeom prst="rect">
            <a:avLst/>
          </a:prstGeom>
          <a:noFill/>
        </p:spPr>
        <p:txBody>
          <a:bodyPr>
            <a:normAutofit/>
          </a:bodyPr>
          <a:lstStyle/>
          <a:p>
            <a:pPr fontAlgn="auto">
              <a:spcBef>
                <a:spcPts val="1200"/>
              </a:spcBef>
              <a:spcAft>
                <a:spcPts val="0"/>
              </a:spcAft>
              <a:defRPr/>
            </a:pPr>
            <a:endParaRPr lang="en-US" sz="2400" b="1" dirty="0">
              <a:solidFill>
                <a:schemeClr val="tx1">
                  <a:lumMod val="65000"/>
                  <a:lumOff val="35000"/>
                </a:schemeClr>
              </a:solidFill>
              <a:latin typeface="Alegreya Sans"/>
              <a:cs typeface="Alegreya Sans"/>
            </a:endParaRPr>
          </a:p>
          <a:p>
            <a:pPr fontAlgn="auto">
              <a:spcBef>
                <a:spcPts val="1200"/>
              </a:spcBef>
              <a:spcAft>
                <a:spcPts val="0"/>
              </a:spcAft>
              <a:defRPr/>
            </a:pPr>
            <a:r>
              <a:rPr lang="en-US" sz="2400" b="1" dirty="0">
                <a:solidFill>
                  <a:schemeClr val="tx1">
                    <a:lumMod val="65000"/>
                    <a:lumOff val="35000"/>
                  </a:schemeClr>
                </a:solidFill>
                <a:latin typeface="Alegreya Sans"/>
                <a:cs typeface="Alegreya Sans"/>
              </a:rPr>
              <a:t>The NCI’s vision statement:</a:t>
            </a:r>
          </a:p>
          <a:p>
            <a:pPr lvl="1" algn="just" fontAlgn="auto">
              <a:spcBef>
                <a:spcPts val="0"/>
              </a:spcBef>
              <a:spcAft>
                <a:spcPts val="0"/>
              </a:spcAft>
              <a:defRPr/>
            </a:pPr>
            <a:r>
              <a:rPr lang="en-US" sz="2000" i="1" dirty="0">
                <a:solidFill>
                  <a:schemeClr val="tx1">
                    <a:lumMod val="65000"/>
                    <a:lumOff val="35000"/>
                  </a:schemeClr>
                </a:solidFill>
                <a:latin typeface="Alegreya Sans"/>
                <a:cs typeface="Alegreya Sans"/>
              </a:rPr>
              <a:t>We envision a Jordan where high-quality, cost effective, and easy to use services are available to all innovation stakeholders, connecting them through technology and harnessing their collective power of participation for Jordan's competitiveness</a:t>
            </a:r>
            <a:r>
              <a:rPr lang="en-US" sz="2000" i="1" dirty="0" smtClean="0">
                <a:latin typeface="+mn-lt"/>
                <a:cs typeface="+mn-cs"/>
              </a:rPr>
              <a:t>.</a:t>
            </a:r>
          </a:p>
          <a:p>
            <a:pPr lvl="1" algn="just" fontAlgn="auto">
              <a:spcBef>
                <a:spcPts val="0"/>
              </a:spcBef>
              <a:spcAft>
                <a:spcPts val="0"/>
              </a:spcAft>
              <a:defRPr/>
            </a:pPr>
            <a:endParaRPr lang="en-US" sz="2000" i="1" dirty="0"/>
          </a:p>
          <a:p>
            <a:pPr fontAlgn="auto">
              <a:spcBef>
                <a:spcPts val="1200"/>
              </a:spcBef>
              <a:spcAft>
                <a:spcPts val="0"/>
              </a:spcAft>
              <a:defRPr/>
            </a:pPr>
            <a:r>
              <a:rPr lang="en-US" sz="2400" b="1" dirty="0">
                <a:solidFill>
                  <a:schemeClr val="tx1">
                    <a:lumMod val="65000"/>
                    <a:lumOff val="35000"/>
                  </a:schemeClr>
                </a:solidFill>
                <a:latin typeface="Alegreya Sans"/>
                <a:cs typeface="Alegreya Sans"/>
              </a:rPr>
              <a:t>The NCI’s mission statement:</a:t>
            </a:r>
          </a:p>
          <a:p>
            <a:pPr lvl="1" algn="just" fontAlgn="auto">
              <a:spcBef>
                <a:spcPts val="600"/>
              </a:spcBef>
              <a:spcAft>
                <a:spcPts val="0"/>
              </a:spcAft>
              <a:defRPr/>
            </a:pPr>
            <a:r>
              <a:rPr lang="en-US" sz="2000" i="1" dirty="0">
                <a:solidFill>
                  <a:schemeClr val="tx1">
                    <a:lumMod val="65000"/>
                    <a:lumOff val="35000"/>
                  </a:schemeClr>
                </a:solidFill>
                <a:latin typeface="Alegreya Sans"/>
                <a:cs typeface="Alegreya Sans"/>
              </a:rPr>
              <a:t>To be the portal of Jordan's innovation ecosystem and serve its stakeholders by means of an integrated, technology-empowered services platform, and to become a global leader in the use of technology in national innovation practices, enhancing the development of an innovation-based society towards a sustainable national economy. </a:t>
            </a:r>
          </a:p>
          <a:p>
            <a:pPr lvl="1" algn="just" fontAlgn="auto">
              <a:spcBef>
                <a:spcPts val="0"/>
              </a:spcBef>
              <a:spcAft>
                <a:spcPts val="0"/>
              </a:spcAft>
              <a:defRPr/>
            </a:pPr>
            <a:endParaRPr lang="en-US" sz="2000" i="1" dirty="0">
              <a:latin typeface="+mn-lt"/>
              <a:cs typeface="+mn-cs"/>
            </a:endParaRPr>
          </a:p>
        </p:txBody>
      </p:sp>
      <p:sp>
        <p:nvSpPr>
          <p:cNvPr id="4" name="Slide Number Placeholder 3"/>
          <p:cNvSpPr>
            <a:spLocks noGrp="1"/>
          </p:cNvSpPr>
          <p:nvPr>
            <p:ph type="sldNum" sz="quarter" idx="12"/>
          </p:nvPr>
        </p:nvSpPr>
        <p:spPr/>
        <p:txBody>
          <a:bodyPr/>
          <a:lstStyle/>
          <a:p>
            <a:fld id="{21967616-FBD9-45D7-9C1A-A1F671375229}"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Date Placeholder 5"/>
          <p:cNvSpPr>
            <a:spLocks noGrp="1"/>
          </p:cNvSpPr>
          <p:nvPr>
            <p:ph type="dt" sz="half" idx="10"/>
          </p:nvPr>
        </p:nvSpPr>
        <p:spPr/>
        <p:txBody>
          <a:bodyPr/>
          <a:lstStyle/>
          <a:p>
            <a:fld id="{A302F13B-51C1-4701-9E9E-20EB3392AE84}" type="datetime1">
              <a:rPr lang="en-US" smtClean="0"/>
              <a:t>9/23/2018</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Invent Final Conference Sep. 2018</a:t>
            </a:r>
            <a:endParaRPr lang="en-US"/>
          </a:p>
        </p:txBody>
      </p:sp>
      <p:sp>
        <p:nvSpPr>
          <p:cNvPr id="3" name="Slide Number Placeholder 2"/>
          <p:cNvSpPr>
            <a:spLocks noGrp="1"/>
          </p:cNvSpPr>
          <p:nvPr>
            <p:ph type="sldNum" sz="quarter" idx="12"/>
          </p:nvPr>
        </p:nvSpPr>
        <p:spPr/>
        <p:txBody>
          <a:bodyPr/>
          <a:lstStyle/>
          <a:p>
            <a:fld id="{21967616-FBD9-45D7-9C1A-A1F671375229}" type="slidenum">
              <a:rPr lang="en-US" smtClean="0"/>
              <a:pPr/>
              <a:t>18</a:t>
            </a:fld>
            <a:endParaRPr lang="en-US"/>
          </a:p>
        </p:txBody>
      </p:sp>
      <p:sp>
        <p:nvSpPr>
          <p:cNvPr id="4" name="TextBox 3"/>
          <p:cNvSpPr txBox="1">
            <a:spLocks noChangeArrowheads="1"/>
          </p:cNvSpPr>
          <p:nvPr/>
        </p:nvSpPr>
        <p:spPr bwMode="auto">
          <a:xfrm>
            <a:off x="153446" y="152401"/>
            <a:ext cx="8883146" cy="914400"/>
          </a:xfrm>
          <a:prstGeom prst="rect">
            <a:avLst/>
          </a:prstGeom>
          <a:noFill/>
          <a:ln w="9525">
            <a:noFill/>
            <a:miter lim="800000"/>
            <a:headEnd/>
            <a:tailEnd/>
          </a:ln>
        </p:spPr>
        <p:txBody>
          <a:bodyPr/>
          <a:lstStyle/>
          <a:p>
            <a:pPr algn="ctr"/>
            <a:r>
              <a:rPr lang="en-US" sz="3000" b="1" dirty="0">
                <a:solidFill>
                  <a:srgbClr val="D2422C"/>
                </a:solidFill>
                <a:latin typeface="Alegreya Sans" charset="0"/>
                <a:ea typeface="Alegreya Sans" charset="0"/>
                <a:cs typeface="Alegreya Sans" charset="0"/>
              </a:rPr>
              <a:t>NCI Functions to be managed through the IT Platform</a:t>
            </a:r>
            <a:endParaRPr lang="en-US" sz="3000" b="1" u="sng" dirty="0">
              <a:solidFill>
                <a:srgbClr val="D2422C"/>
              </a:solidFill>
              <a:latin typeface="Alegreya Sans" charset="0"/>
              <a:ea typeface="Alegreya Sans" charset="0"/>
              <a:cs typeface="Alegreya Sans" charset="0"/>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89" t="19350" r="31936" b="14897"/>
          <a:stretch/>
        </p:blipFill>
        <p:spPr bwMode="auto">
          <a:xfrm>
            <a:off x="153446" y="1066800"/>
            <a:ext cx="8883146" cy="5038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5"/>
          <p:cNvSpPr>
            <a:spLocks noGrp="1"/>
          </p:cNvSpPr>
          <p:nvPr>
            <p:ph type="dt" sz="half" idx="10"/>
          </p:nvPr>
        </p:nvSpPr>
        <p:spPr/>
        <p:txBody>
          <a:bodyPr/>
          <a:lstStyle/>
          <a:p>
            <a:fld id="{CA8F7CD4-80A6-4277-9E2E-E180F209F220}" type="datetime1">
              <a:rPr lang="en-US" smtClean="0"/>
              <a:t>9/23/2018</a:t>
            </a:fld>
            <a:endParaRPr lang="en-US"/>
          </a:p>
        </p:txBody>
      </p:sp>
    </p:spTree>
    <p:extLst>
      <p:ext uri="{BB962C8B-B14F-4D97-AF65-F5344CB8AC3E}">
        <p14:creationId xmlns:p14="http://schemas.microsoft.com/office/powerpoint/2010/main" val="1554574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79413" y="322263"/>
            <a:ext cx="8453438" cy="744537"/>
          </a:xfrm>
          <a:prstGeom prst="rect">
            <a:avLst/>
          </a:prstGeom>
          <a:noFill/>
          <a:ln w="9525">
            <a:noFill/>
            <a:miter lim="800000"/>
            <a:headEnd/>
            <a:tailEnd/>
          </a:ln>
        </p:spPr>
        <p:txBody>
          <a:bodyPr/>
          <a:lstStyle/>
          <a:p>
            <a:pPr fontAlgn="auto">
              <a:spcBef>
                <a:spcPts val="1200"/>
              </a:spcBef>
              <a:spcAft>
                <a:spcPts val="0"/>
              </a:spcAft>
              <a:defRPr/>
            </a:pPr>
            <a:r>
              <a:rPr lang="en-US" sz="3000" b="1" dirty="0">
                <a:solidFill>
                  <a:srgbClr val="D2422C"/>
                </a:solidFill>
                <a:latin typeface="Alegreya Sans" charset="0"/>
                <a:ea typeface="Alegreya Sans" charset="0"/>
                <a:cs typeface="Alegreya Sans" charset="0"/>
              </a:rPr>
              <a:t>Functional Objectives of the NCI</a:t>
            </a:r>
          </a:p>
        </p:txBody>
      </p:sp>
      <p:sp>
        <p:nvSpPr>
          <p:cNvPr id="3" name="TextBox 2"/>
          <p:cNvSpPr txBox="1"/>
          <p:nvPr/>
        </p:nvSpPr>
        <p:spPr>
          <a:xfrm>
            <a:off x="379413" y="838200"/>
            <a:ext cx="8688387" cy="6019800"/>
          </a:xfrm>
          <a:prstGeom prst="rect">
            <a:avLst/>
          </a:prstGeom>
          <a:noFill/>
        </p:spPr>
        <p:txBody>
          <a:bodyPr>
            <a:normAutofit/>
          </a:bodyPr>
          <a:lstStyle/>
          <a:p>
            <a:pPr fontAlgn="auto">
              <a:spcBef>
                <a:spcPts val="1200"/>
              </a:spcBef>
              <a:spcAft>
                <a:spcPts val="0"/>
              </a:spcAft>
              <a:defRPr/>
            </a:pPr>
            <a:r>
              <a:rPr lang="en-US" dirty="0">
                <a:solidFill>
                  <a:schemeClr val="tx1">
                    <a:lumMod val="65000"/>
                    <a:lumOff val="35000"/>
                  </a:schemeClr>
                </a:solidFill>
                <a:latin typeface="Alegreya Sans"/>
                <a:cs typeface="Alegreya Sans"/>
              </a:rPr>
              <a:t>The best practice-informed vision for the NCI was transformed into seven functions, with 17 functional verticals:</a:t>
            </a:r>
          </a:p>
          <a:p>
            <a:pPr fontAlgn="auto">
              <a:spcBef>
                <a:spcPts val="1200"/>
              </a:spcBef>
              <a:spcAft>
                <a:spcPts val="0"/>
              </a:spcAft>
              <a:defRPr/>
            </a:pPr>
            <a:endParaRPr lang="en-US" sz="2000" i="1" dirty="0">
              <a:latin typeface="+mn-lt"/>
              <a:cs typeface="+mn-cs"/>
            </a:endParaRPr>
          </a:p>
        </p:txBody>
      </p:sp>
      <p:sp>
        <p:nvSpPr>
          <p:cNvPr id="4" name="Slide Number Placeholder 3"/>
          <p:cNvSpPr>
            <a:spLocks noGrp="1"/>
          </p:cNvSpPr>
          <p:nvPr>
            <p:ph type="sldNum" sz="quarter" idx="12"/>
          </p:nvPr>
        </p:nvSpPr>
        <p:spPr/>
        <p:txBody>
          <a:bodyPr/>
          <a:lstStyle/>
          <a:p>
            <a:fld id="{21967616-FBD9-45D7-9C1A-A1F671375229}" type="slidenum">
              <a:rPr lang="en-US" smtClean="0"/>
              <a:pPr/>
              <a:t>19</a:t>
            </a:fld>
            <a:endParaRPr lang="en-US"/>
          </a:p>
        </p:txBody>
      </p:sp>
      <p:graphicFrame>
        <p:nvGraphicFramePr>
          <p:cNvPr id="7" name="Diagram 6"/>
          <p:cNvGraphicFramePr/>
          <p:nvPr>
            <p:extLst>
              <p:ext uri="{D42A27DB-BD31-4B8C-83A1-F6EECF244321}">
                <p14:modId xmlns:p14="http://schemas.microsoft.com/office/powerpoint/2010/main" val="2591626790"/>
              </p:ext>
            </p:extLst>
          </p:nvPr>
        </p:nvGraphicFramePr>
        <p:xfrm>
          <a:off x="762000" y="1447800"/>
          <a:ext cx="7348537" cy="505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Date Placeholder 5"/>
          <p:cNvSpPr>
            <a:spLocks noGrp="1"/>
          </p:cNvSpPr>
          <p:nvPr>
            <p:ph type="dt" sz="half" idx="10"/>
          </p:nvPr>
        </p:nvSpPr>
        <p:spPr/>
        <p:txBody>
          <a:bodyPr/>
          <a:lstStyle/>
          <a:p>
            <a:fld id="{9C893599-502E-4EB5-A4EB-539C039ED3A7}" type="datetime1">
              <a:rPr lang="en-US" smtClean="0"/>
              <a:t>9/23/2018</a:t>
            </a:fld>
            <a:endParaRPr lang="en-US"/>
          </a:p>
        </p:txBody>
      </p:sp>
    </p:spTree>
    <p:extLst>
      <p:ext uri="{BB962C8B-B14F-4D97-AF65-F5344CB8AC3E}">
        <p14:creationId xmlns:p14="http://schemas.microsoft.com/office/powerpoint/2010/main" val="3473959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8300" y="21638"/>
            <a:ext cx="8453438" cy="744537"/>
          </a:xfrm>
          <a:prstGeom prst="rect">
            <a:avLst/>
          </a:prstGeom>
          <a:noFill/>
        </p:spPr>
        <p:txBody>
          <a:bodyPr>
            <a:normAutofit fontScale="92500"/>
          </a:bodyPr>
          <a:lstStyle/>
          <a:p>
            <a:pPr algn="ctr" fontAlgn="auto">
              <a:spcBef>
                <a:spcPts val="0"/>
              </a:spcBef>
              <a:spcAft>
                <a:spcPts val="0"/>
              </a:spcAft>
              <a:defRPr/>
            </a:pPr>
            <a:r>
              <a:rPr lang="en-US" sz="3000" b="1" dirty="0">
                <a:solidFill>
                  <a:srgbClr val="D2422C"/>
                </a:solidFill>
                <a:latin typeface="Alegreya Sans"/>
                <a:cs typeface="Alegreya Sans"/>
              </a:rPr>
              <a:t>Challenges in Jordan’s Innovation </a:t>
            </a:r>
            <a:r>
              <a:rPr lang="en-US" sz="3000" b="1" u="sng" dirty="0">
                <a:solidFill>
                  <a:srgbClr val="D2422C"/>
                </a:solidFill>
                <a:latin typeface="Alegreya Sans"/>
                <a:cs typeface="Alegreya Sans"/>
              </a:rPr>
              <a:t>Landscape</a:t>
            </a:r>
          </a:p>
        </p:txBody>
      </p:sp>
      <p:sp>
        <p:nvSpPr>
          <p:cNvPr id="5" name="TextBox 4"/>
          <p:cNvSpPr txBox="1"/>
          <p:nvPr/>
        </p:nvSpPr>
        <p:spPr>
          <a:xfrm>
            <a:off x="304800" y="734196"/>
            <a:ext cx="8442325" cy="5819004"/>
          </a:xfrm>
          <a:prstGeom prst="rect">
            <a:avLst/>
          </a:prstGeom>
          <a:noFill/>
        </p:spPr>
        <p:txBody>
          <a:bodyPr>
            <a:normAutofit fontScale="92500" lnSpcReduction="20000"/>
          </a:bodyPr>
          <a:lstStyle/>
          <a:p>
            <a:pPr algn="just" fontAlgn="auto">
              <a:spcBef>
                <a:spcPts val="1200"/>
              </a:spcBef>
              <a:spcAft>
                <a:spcPts val="0"/>
              </a:spcAft>
              <a:defRPr/>
            </a:pPr>
            <a:r>
              <a:rPr lang="en-US" sz="2400" b="1" dirty="0" smtClean="0">
                <a:solidFill>
                  <a:schemeClr val="tx1">
                    <a:lumMod val="65000"/>
                    <a:lumOff val="35000"/>
                  </a:schemeClr>
                </a:solidFill>
                <a:latin typeface="Alegreya Sans"/>
                <a:cs typeface="Alegreya Sans"/>
              </a:rPr>
              <a:t>1</a:t>
            </a:r>
            <a:r>
              <a:rPr lang="en-US" sz="2400" b="1" dirty="0">
                <a:solidFill>
                  <a:schemeClr val="tx1">
                    <a:lumMod val="65000"/>
                    <a:lumOff val="35000"/>
                  </a:schemeClr>
                </a:solidFill>
                <a:latin typeface="Alegreya Sans"/>
                <a:cs typeface="Alegreya Sans"/>
              </a:rPr>
              <a:t>) Innovation is poorly defined and measured.</a:t>
            </a:r>
          </a:p>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Innovation promotion is misidentified as enterprise support, leading to misallocation of public resources away from actual innovation, and innovation metrics that are either not collected or are of questionable relevance.</a:t>
            </a:r>
          </a:p>
          <a:p>
            <a:pPr algn="just" fontAlgn="auto">
              <a:spcBef>
                <a:spcPts val="1200"/>
              </a:spcBef>
              <a:spcAft>
                <a:spcPts val="0"/>
              </a:spcAft>
              <a:defRPr/>
            </a:pPr>
            <a:r>
              <a:rPr lang="en-US" sz="2400" b="1" dirty="0">
                <a:solidFill>
                  <a:schemeClr val="tx1">
                    <a:lumMod val="65000"/>
                    <a:lumOff val="35000"/>
                  </a:schemeClr>
                </a:solidFill>
                <a:latin typeface="Alegreya Sans"/>
                <a:cs typeface="Alegreya Sans"/>
              </a:rPr>
              <a:t>2) Innovation strategy and information are poorly coordinated.</a:t>
            </a:r>
          </a:p>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Innovation stakeholders do not respond to national development priorities and innovation information systems (to the extent that they exist) are not interoperable with their international peers.</a:t>
            </a:r>
          </a:p>
          <a:p>
            <a:pPr algn="just" fontAlgn="auto">
              <a:spcBef>
                <a:spcPts val="1200"/>
              </a:spcBef>
              <a:spcAft>
                <a:spcPts val="0"/>
              </a:spcAft>
              <a:defRPr/>
            </a:pPr>
            <a:r>
              <a:rPr lang="en-US" sz="2400" b="1" dirty="0">
                <a:solidFill>
                  <a:schemeClr val="tx1">
                    <a:lumMod val="65000"/>
                    <a:lumOff val="35000"/>
                  </a:schemeClr>
                </a:solidFill>
                <a:latin typeface="Alegreya Sans"/>
                <a:cs typeface="Alegreya Sans"/>
              </a:rPr>
              <a:t>3) Commercialization opportunities are missed.</a:t>
            </a:r>
          </a:p>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There is a broad failure to identify, track, and encourage commercialization of research, to affect knowledge transfer across institutional or sectorial boundaries, and to engage with multinational and global centers of research excellence.</a:t>
            </a:r>
          </a:p>
          <a:p>
            <a:pPr algn="just" fontAlgn="auto">
              <a:spcBef>
                <a:spcPts val="1200"/>
              </a:spcBef>
              <a:spcAft>
                <a:spcPts val="0"/>
              </a:spcAft>
              <a:defRPr/>
            </a:pPr>
            <a:r>
              <a:rPr lang="en-US" sz="2400" b="1" dirty="0">
                <a:solidFill>
                  <a:schemeClr val="tx1">
                    <a:lumMod val="65000"/>
                    <a:lumOff val="35000"/>
                  </a:schemeClr>
                </a:solidFill>
                <a:latin typeface="Alegreya Sans"/>
                <a:cs typeface="Alegreya Sans"/>
              </a:rPr>
              <a:t>4) The innovation value chain has key gaps</a:t>
            </a:r>
          </a:p>
          <a:p>
            <a:pPr algn="just" fontAlgn="auto">
              <a:spcBef>
                <a:spcPts val="600"/>
              </a:spcBef>
              <a:spcAft>
                <a:spcPts val="0"/>
              </a:spcAft>
              <a:defRPr/>
            </a:pPr>
            <a:r>
              <a:rPr lang="en-US" sz="2000" dirty="0">
                <a:solidFill>
                  <a:srgbClr val="F04D4A"/>
                </a:solidFill>
                <a:latin typeface="Alegreya Sans"/>
                <a:cs typeface="Alegreya Sans"/>
              </a:rPr>
              <a:t>Policy, funding, and incubation</a:t>
            </a:r>
            <a:r>
              <a:rPr lang="en-US" sz="2000" dirty="0">
                <a:solidFill>
                  <a:schemeClr val="tx1">
                    <a:lumMod val="65000"/>
                    <a:lumOff val="35000"/>
                  </a:schemeClr>
                </a:solidFill>
                <a:latin typeface="Alegreya Sans"/>
                <a:cs typeface="Alegreya Sans"/>
              </a:rPr>
              <a:t> spaces are crowded but misaligned to innovation needs. </a:t>
            </a:r>
            <a:r>
              <a:rPr lang="en-US" sz="2000" dirty="0">
                <a:solidFill>
                  <a:srgbClr val="53B365"/>
                </a:solidFill>
                <a:latin typeface="Alegreya Sans"/>
                <a:cs typeface="Alegreya Sans"/>
              </a:rPr>
              <a:t>Knowledge transfer and information management</a:t>
            </a:r>
            <a:r>
              <a:rPr lang="en-US" sz="2000" dirty="0">
                <a:solidFill>
                  <a:schemeClr val="tx1">
                    <a:lumMod val="65000"/>
                    <a:lumOff val="35000"/>
                  </a:schemeClr>
                </a:solidFill>
                <a:latin typeface="Alegreya Sans"/>
                <a:cs typeface="Alegreya Sans"/>
              </a:rPr>
              <a:t> are underserved. </a:t>
            </a:r>
          </a:p>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p:txBody>
      </p:sp>
      <p:sp>
        <p:nvSpPr>
          <p:cNvPr id="6" name="Slide Number Placeholder 5"/>
          <p:cNvSpPr>
            <a:spLocks noGrp="1"/>
          </p:cNvSpPr>
          <p:nvPr>
            <p:ph type="sldNum" sz="quarter" idx="12"/>
          </p:nvPr>
        </p:nvSpPr>
        <p:spPr/>
        <p:txBody>
          <a:bodyPr/>
          <a:lstStyle/>
          <a:p>
            <a:fld id="{21967616-FBD9-45D7-9C1A-A1F671375229}"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Invent Final Conference Sep. 2018</a:t>
            </a:r>
            <a:endParaRPr lang="en-US"/>
          </a:p>
        </p:txBody>
      </p:sp>
      <p:sp>
        <p:nvSpPr>
          <p:cNvPr id="2" name="Date Placeholder 1"/>
          <p:cNvSpPr>
            <a:spLocks noGrp="1"/>
          </p:cNvSpPr>
          <p:nvPr>
            <p:ph type="dt" sz="half" idx="10"/>
          </p:nvPr>
        </p:nvSpPr>
        <p:spPr/>
        <p:txBody>
          <a:bodyPr/>
          <a:lstStyle/>
          <a:p>
            <a:fld id="{D83FB8E8-DDFC-40FE-ABC4-F4B7F0AB2CED}" type="datetime1">
              <a:rPr lang="en-US" smtClean="0"/>
              <a:t>9/23/2018</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pPr algn="ctr"/>
            <a:r>
              <a:rPr lang="en-US" sz="3000" b="1" dirty="0">
                <a:solidFill>
                  <a:srgbClr val="D2422C"/>
                </a:solidFill>
                <a:latin typeface="Alegreya Sans" charset="0"/>
                <a:ea typeface="Alegreya Sans" charset="0"/>
                <a:cs typeface="Alegreya Sans" charset="0"/>
              </a:rPr>
              <a:t>The IT Platform as Foundation of the NCI</a:t>
            </a:r>
            <a:endParaRPr lang="en-US" sz="3000" b="1" u="sng" dirty="0">
              <a:solidFill>
                <a:srgbClr val="D2422C"/>
              </a:solidFill>
              <a:latin typeface="Alegreya Sans" charset="0"/>
              <a:ea typeface="Alegreya Sans" charset="0"/>
              <a:cs typeface="Alegreya Sans" charset="0"/>
            </a:endParaRPr>
          </a:p>
        </p:txBody>
      </p:sp>
      <p:sp>
        <p:nvSpPr>
          <p:cNvPr id="3" name="TextBox 2"/>
          <p:cNvSpPr txBox="1"/>
          <p:nvPr/>
        </p:nvSpPr>
        <p:spPr>
          <a:xfrm>
            <a:off x="379413" y="1066800"/>
            <a:ext cx="8442325" cy="4986338"/>
          </a:xfrm>
          <a:prstGeom prst="rect">
            <a:avLst/>
          </a:prstGeom>
          <a:noFill/>
        </p:spPr>
        <p:txBody>
          <a:bodyPr>
            <a:normAutofit/>
          </a:bodyPr>
          <a:lstStyle/>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The following functions are to be hosted as services on the IT platform:</a:t>
            </a:r>
          </a:p>
        </p:txBody>
      </p:sp>
      <p:graphicFrame>
        <p:nvGraphicFramePr>
          <p:cNvPr id="8" name="Diagram 7"/>
          <p:cNvGraphicFramePr/>
          <p:nvPr>
            <p:extLst>
              <p:ext uri="{D42A27DB-BD31-4B8C-83A1-F6EECF244321}">
                <p14:modId xmlns:p14="http://schemas.microsoft.com/office/powerpoint/2010/main" val="2160331555"/>
              </p:ext>
            </p:extLst>
          </p:nvPr>
        </p:nvGraphicFramePr>
        <p:xfrm>
          <a:off x="218383" y="1447800"/>
          <a:ext cx="8764383"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21967616-FBD9-45D7-9C1A-A1F671375229}"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Invent Final Conference Sep. 2018</a:t>
            </a:r>
            <a:endParaRPr lang="en-US"/>
          </a:p>
        </p:txBody>
      </p:sp>
      <p:sp>
        <p:nvSpPr>
          <p:cNvPr id="4" name="Date Placeholder 3"/>
          <p:cNvSpPr>
            <a:spLocks noGrp="1"/>
          </p:cNvSpPr>
          <p:nvPr>
            <p:ph type="dt" sz="half" idx="10"/>
          </p:nvPr>
        </p:nvSpPr>
        <p:spPr/>
        <p:txBody>
          <a:bodyPr/>
          <a:lstStyle/>
          <a:p>
            <a:fld id="{664793E0-8BEE-43C6-BAA6-148EDCEC0A9D}" type="datetime1">
              <a:rPr lang="en-US" smtClean="0"/>
              <a:t>9/23/2018</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39713" y="228600"/>
            <a:ext cx="8453438" cy="744537"/>
          </a:xfrm>
          <a:prstGeom prst="rect">
            <a:avLst/>
          </a:prstGeom>
          <a:noFill/>
          <a:ln w="9525">
            <a:noFill/>
            <a:miter lim="800000"/>
            <a:headEnd/>
            <a:tailEnd/>
          </a:ln>
        </p:spPr>
        <p:txBody>
          <a:bodyPr/>
          <a:lstStyle/>
          <a:p>
            <a:pPr algn="ctr"/>
            <a:r>
              <a:rPr lang="en-US" sz="3000" b="1" dirty="0">
                <a:solidFill>
                  <a:srgbClr val="D2422C"/>
                </a:solidFill>
                <a:latin typeface="Alegreya Sans" charset="0"/>
                <a:ea typeface="Alegreya Sans" charset="0"/>
                <a:cs typeface="Alegreya Sans" charset="0"/>
              </a:rPr>
              <a:t>The IT Platform as Foundation of the NCI</a:t>
            </a:r>
            <a:endParaRPr lang="en-US" sz="3000" b="1" u="sng" dirty="0">
              <a:solidFill>
                <a:srgbClr val="D2422C"/>
              </a:solidFill>
              <a:latin typeface="Alegreya Sans" charset="0"/>
              <a:ea typeface="Alegreya Sans" charset="0"/>
              <a:cs typeface="Alegreya Sans" charset="0"/>
            </a:endParaRPr>
          </a:p>
        </p:txBody>
      </p:sp>
      <p:sp>
        <p:nvSpPr>
          <p:cNvPr id="3" name="TextBox 2"/>
          <p:cNvSpPr txBox="1"/>
          <p:nvPr/>
        </p:nvSpPr>
        <p:spPr>
          <a:xfrm>
            <a:off x="152399" y="808926"/>
            <a:ext cx="8540751" cy="5210874"/>
          </a:xfrm>
          <a:prstGeom prst="rect">
            <a:avLst/>
          </a:prstGeom>
          <a:noFill/>
        </p:spPr>
        <p:txBody>
          <a:bodyPr anchor="ctr">
            <a:noAutofit/>
          </a:bodyPr>
          <a:lstStyle/>
          <a:p>
            <a:pPr algn="just" fontAlgn="auto">
              <a:spcBef>
                <a:spcPts val="600"/>
              </a:spcBef>
              <a:spcAft>
                <a:spcPts val="0"/>
              </a:spcAft>
              <a:defRPr/>
            </a:pPr>
            <a:r>
              <a:rPr lang="en-US" sz="2400" dirty="0">
                <a:solidFill>
                  <a:schemeClr val="tx1">
                    <a:lumMod val="65000"/>
                    <a:lumOff val="35000"/>
                  </a:schemeClr>
                </a:solidFill>
                <a:latin typeface="Alegreya Sans"/>
                <a:cs typeface="Alegreya Sans"/>
              </a:rPr>
              <a:t>The 17 core activities are hosted on or enabled by a core IT platform. It is the main catalyst that turns functions into services by digitizing and optimizing coordination and oversight tasks, turning them into productivity tools for their users. Moreover, they make the work of the NCI (and the rest of Jordan’s innovation stakeholders) easier by automating things like matchmaking and reporting.</a:t>
            </a:r>
          </a:p>
        </p:txBody>
      </p:sp>
      <p:sp>
        <p:nvSpPr>
          <p:cNvPr id="12" name="Slide Number Placeholder 11"/>
          <p:cNvSpPr>
            <a:spLocks noGrp="1"/>
          </p:cNvSpPr>
          <p:nvPr>
            <p:ph type="sldNum" sz="quarter" idx="12"/>
          </p:nvPr>
        </p:nvSpPr>
        <p:spPr/>
        <p:txBody>
          <a:bodyPr/>
          <a:lstStyle/>
          <a:p>
            <a:fld id="{21967616-FBD9-45D7-9C1A-A1F671375229}" type="slidenum">
              <a:rPr lang="en-US" smtClean="0"/>
              <a:pPr/>
              <a:t>21</a:t>
            </a:fld>
            <a:endParaRPr lang="en-US"/>
          </a:p>
        </p:txBody>
      </p:sp>
      <p:sp>
        <p:nvSpPr>
          <p:cNvPr id="13" name="Footer Placeholder 12"/>
          <p:cNvSpPr>
            <a:spLocks noGrp="1"/>
          </p:cNvSpPr>
          <p:nvPr>
            <p:ph type="ftr" sz="quarter" idx="11"/>
          </p:nvPr>
        </p:nvSpPr>
        <p:spPr/>
        <p:txBody>
          <a:bodyPr/>
          <a:lstStyle/>
          <a:p>
            <a:r>
              <a:rPr lang="en-US" smtClean="0"/>
              <a:t>Invent Final Conference Sep. 2018</a:t>
            </a:r>
            <a:endParaRPr lang="en-US"/>
          </a:p>
        </p:txBody>
      </p:sp>
      <p:sp>
        <p:nvSpPr>
          <p:cNvPr id="4" name="Date Placeholder 3"/>
          <p:cNvSpPr>
            <a:spLocks noGrp="1"/>
          </p:cNvSpPr>
          <p:nvPr>
            <p:ph type="dt" sz="half" idx="10"/>
          </p:nvPr>
        </p:nvSpPr>
        <p:spPr/>
        <p:txBody>
          <a:bodyPr/>
          <a:lstStyle/>
          <a:p>
            <a:fld id="{4952D414-C675-4407-900D-CFF39901AC2B}" type="datetime1">
              <a:rPr lang="en-US" smtClean="0"/>
              <a:t>9/23/2018</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r>
              <a:rPr lang="en-US" sz="3000" b="1" dirty="0">
                <a:solidFill>
                  <a:srgbClr val="D2422C"/>
                </a:solidFill>
                <a:latin typeface="Alegreya Sans" charset="0"/>
                <a:ea typeface="Alegreya Sans" charset="0"/>
                <a:cs typeface="Alegreya Sans" charset="0"/>
              </a:rPr>
              <a:t>Timeline for Implementation</a:t>
            </a:r>
            <a:endParaRPr lang="en-US" sz="3000" b="1" u="sng" dirty="0">
              <a:solidFill>
                <a:srgbClr val="D2422C"/>
              </a:solidFill>
              <a:latin typeface="Alegreya Sans" charset="0"/>
              <a:ea typeface="Alegreya Sans" charset="0"/>
              <a:cs typeface="Alegreya Sans" charset="0"/>
            </a:endParaRPr>
          </a:p>
        </p:txBody>
      </p:sp>
      <p:sp>
        <p:nvSpPr>
          <p:cNvPr id="3" name="TextBox 2"/>
          <p:cNvSpPr txBox="1"/>
          <p:nvPr/>
        </p:nvSpPr>
        <p:spPr>
          <a:xfrm>
            <a:off x="379413" y="1066800"/>
            <a:ext cx="8442325" cy="1473200"/>
          </a:xfrm>
          <a:prstGeom prst="rect">
            <a:avLst/>
          </a:prstGeom>
          <a:noFill/>
        </p:spPr>
        <p:txBody>
          <a:bodyPr>
            <a:normAutofit/>
          </a:bodyPr>
          <a:lstStyle/>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In this study we drafted a full work plan for the NCI’s creation and operation over its first four years, with a particular focus on the first two years (Phases 1A, 1B, and 1C) during which the NCI is organized and the beta version of the  IT platform is developed and launched.</a:t>
            </a:r>
          </a:p>
        </p:txBody>
      </p:sp>
      <p:pic>
        <p:nvPicPr>
          <p:cNvPr id="4" name="Picture 4"/>
          <p:cNvPicPr>
            <a:picLocks noChangeAspect="1" noChangeArrowheads="1"/>
          </p:cNvPicPr>
          <p:nvPr/>
        </p:nvPicPr>
        <p:blipFill>
          <a:blip r:embed="rId2"/>
          <a:srcRect l="1299" t="7820" r="1547" b="58434"/>
          <a:stretch>
            <a:fillRect/>
          </a:stretch>
        </p:blipFill>
        <p:spPr bwMode="auto">
          <a:xfrm>
            <a:off x="1" y="2540000"/>
            <a:ext cx="9144000" cy="31750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21967616-FBD9-45D7-9C1A-A1F671375229}"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Invent Final Conference Sep. 2018</a:t>
            </a:r>
            <a:endParaRPr lang="en-US"/>
          </a:p>
        </p:txBody>
      </p:sp>
      <p:sp>
        <p:nvSpPr>
          <p:cNvPr id="7" name="Date Placeholder 6"/>
          <p:cNvSpPr>
            <a:spLocks noGrp="1"/>
          </p:cNvSpPr>
          <p:nvPr>
            <p:ph type="dt" sz="half" idx="10"/>
          </p:nvPr>
        </p:nvSpPr>
        <p:spPr/>
        <p:txBody>
          <a:bodyPr/>
          <a:lstStyle/>
          <a:p>
            <a:fld id="{E89613E7-F044-472C-B2D4-793261A21334}" type="datetime1">
              <a:rPr lang="en-US" smtClean="0"/>
              <a:t>9/23/2018</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2800" b="1" dirty="0">
                <a:solidFill>
                  <a:srgbClr val="D2422C"/>
                </a:solidFill>
                <a:latin typeface="Alegreya Sans" charset="0"/>
              </a:rPr>
              <a:t>Summary</a:t>
            </a:r>
            <a:r>
              <a:rPr lang="en-US" sz="2800" dirty="0"/>
              <a:t> </a:t>
            </a:r>
            <a:r>
              <a:rPr lang="en-US" sz="2800" b="1" dirty="0">
                <a:solidFill>
                  <a:srgbClr val="D2422C"/>
                </a:solidFill>
                <a:latin typeface="Alegreya Sans" charset="0"/>
              </a:rPr>
              <a:t>of the organizational objectives as an important precursor to the more detailed Year 1 action plan</a:t>
            </a:r>
            <a:r>
              <a:rPr lang="en-US" sz="2800" dirty="0"/>
              <a:t/>
            </a:r>
            <a:br>
              <a:rPr lang="en-US" sz="2800" dirty="0"/>
            </a:br>
            <a:endParaRPr lang="en-US" sz="2800" dirty="0"/>
          </a:p>
        </p:txBody>
      </p:sp>
      <p:sp>
        <p:nvSpPr>
          <p:cNvPr id="3" name="Content Placeholder 2"/>
          <p:cNvSpPr>
            <a:spLocks noGrp="1"/>
          </p:cNvSpPr>
          <p:nvPr>
            <p:ph idx="1"/>
          </p:nvPr>
        </p:nvSpPr>
        <p:spPr>
          <a:xfrm>
            <a:off x="304800" y="1219200"/>
            <a:ext cx="8229600" cy="4876800"/>
          </a:xfrm>
        </p:spPr>
        <p:txBody>
          <a:bodyPr>
            <a:noAutofit/>
          </a:bodyPr>
          <a:lstStyle/>
          <a:p>
            <a:pPr marL="457200" lvl="0" indent="-457200">
              <a:buFont typeface="+mj-lt"/>
              <a:buAutoNum type="arabicPeriod"/>
            </a:pPr>
            <a:r>
              <a:rPr lang="en-US" sz="2000" b="1" dirty="0">
                <a:solidFill>
                  <a:schemeClr val="tx1">
                    <a:lumMod val="65000"/>
                    <a:lumOff val="35000"/>
                  </a:schemeClr>
                </a:solidFill>
                <a:latin typeface="Alegreya Sans"/>
              </a:rPr>
              <a:t>Build the Capacities of </a:t>
            </a:r>
            <a:r>
              <a:rPr lang="en-US" sz="2000" b="1" dirty="0" smtClean="0">
                <a:solidFill>
                  <a:schemeClr val="tx1">
                    <a:lumMod val="65000"/>
                    <a:lumOff val="35000"/>
                  </a:schemeClr>
                </a:solidFill>
                <a:latin typeface="Alegreya Sans"/>
              </a:rPr>
              <a:t>NCI People.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Bridge Strategic Skills Gaps by Contracting </a:t>
            </a:r>
            <a:r>
              <a:rPr lang="en-US" sz="2000" b="1" dirty="0" smtClean="0">
                <a:solidFill>
                  <a:schemeClr val="tx1">
                    <a:lumMod val="65000"/>
                    <a:lumOff val="35000"/>
                  </a:schemeClr>
                </a:solidFill>
                <a:latin typeface="Alegreya Sans"/>
              </a:rPr>
              <a:t>Consultants.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Train the </a:t>
            </a:r>
            <a:r>
              <a:rPr lang="en-US" sz="2000" b="1" dirty="0" smtClean="0">
                <a:solidFill>
                  <a:schemeClr val="tx1">
                    <a:lumMod val="65000"/>
                    <a:lumOff val="35000"/>
                  </a:schemeClr>
                </a:solidFill>
                <a:latin typeface="Alegreya Sans"/>
              </a:rPr>
              <a:t>NCI </a:t>
            </a:r>
            <a:r>
              <a:rPr lang="en-US" sz="2000" b="1" dirty="0">
                <a:solidFill>
                  <a:schemeClr val="tx1">
                    <a:lumMod val="65000"/>
                    <a:lumOff val="35000"/>
                  </a:schemeClr>
                </a:solidFill>
                <a:latin typeface="Alegreya Sans"/>
              </a:rPr>
              <a:t>People for </a:t>
            </a:r>
            <a:r>
              <a:rPr lang="en-US" sz="2000" b="1" dirty="0" smtClean="0">
                <a:solidFill>
                  <a:schemeClr val="tx1">
                    <a:lumMod val="65000"/>
                    <a:lumOff val="35000"/>
                  </a:schemeClr>
                </a:solidFill>
                <a:latin typeface="Alegreya Sans"/>
              </a:rPr>
              <a:t>Excellence.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Establish the NCI as a Center of </a:t>
            </a:r>
            <a:r>
              <a:rPr lang="en-US" sz="2000" b="1" dirty="0" smtClean="0">
                <a:solidFill>
                  <a:schemeClr val="tx1">
                    <a:lumMod val="65000"/>
                    <a:lumOff val="35000"/>
                  </a:schemeClr>
                </a:solidFill>
                <a:latin typeface="Alegreya Sans"/>
              </a:rPr>
              <a:t>Excellence.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Develop and Deliver Non-Platform Based Innovation Products and </a:t>
            </a:r>
            <a:r>
              <a:rPr lang="en-US" sz="2000" b="1" dirty="0" smtClean="0">
                <a:solidFill>
                  <a:schemeClr val="tx1">
                    <a:lumMod val="65000"/>
                    <a:lumOff val="35000"/>
                  </a:schemeClr>
                </a:solidFill>
                <a:latin typeface="Alegreya Sans"/>
              </a:rPr>
              <a:t>Services.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Develop and Deliver IT Platform Based Innovation Products and </a:t>
            </a:r>
            <a:r>
              <a:rPr lang="en-US" sz="2000" b="1" dirty="0" smtClean="0">
                <a:solidFill>
                  <a:schemeClr val="tx1">
                    <a:lumMod val="65000"/>
                    <a:lumOff val="35000"/>
                  </a:schemeClr>
                </a:solidFill>
                <a:latin typeface="Alegreya Sans"/>
              </a:rPr>
              <a:t>Services.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Conduct Innovation Marketing Across All </a:t>
            </a:r>
            <a:r>
              <a:rPr lang="en-US" sz="2000" b="1" dirty="0" smtClean="0">
                <a:solidFill>
                  <a:schemeClr val="tx1">
                    <a:lumMod val="65000"/>
                    <a:lumOff val="35000"/>
                  </a:schemeClr>
                </a:solidFill>
                <a:latin typeface="Alegreya Sans"/>
              </a:rPr>
              <a:t>Stakeholders.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Market NCI’s Innovation Products and </a:t>
            </a:r>
            <a:r>
              <a:rPr lang="en-US" sz="2000" b="1" dirty="0" smtClean="0">
                <a:solidFill>
                  <a:schemeClr val="tx1">
                    <a:lumMod val="65000"/>
                    <a:lumOff val="35000"/>
                  </a:schemeClr>
                </a:solidFill>
                <a:latin typeface="Alegreya Sans"/>
              </a:rPr>
              <a:t>Services.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Ensure IT Platform Customer </a:t>
            </a:r>
            <a:r>
              <a:rPr lang="en-US" sz="2000" b="1" dirty="0" smtClean="0">
                <a:solidFill>
                  <a:schemeClr val="tx1">
                    <a:lumMod val="65000"/>
                    <a:lumOff val="35000"/>
                  </a:schemeClr>
                </a:solidFill>
                <a:latin typeface="Alegreya Sans"/>
              </a:rPr>
              <a:t>Success. </a:t>
            </a:r>
            <a:endParaRPr lang="en-US" sz="2000" b="1" dirty="0">
              <a:solidFill>
                <a:schemeClr val="tx1">
                  <a:lumMod val="65000"/>
                  <a:lumOff val="35000"/>
                </a:schemeClr>
              </a:solidFill>
              <a:latin typeface="Alegreya Sans"/>
            </a:endParaRPr>
          </a:p>
          <a:p>
            <a:pPr marL="457200" lvl="0" indent="-457200">
              <a:buFont typeface="+mj-lt"/>
              <a:buAutoNum type="arabicPeriod"/>
            </a:pPr>
            <a:r>
              <a:rPr lang="en-US" sz="2000" b="1" dirty="0">
                <a:solidFill>
                  <a:schemeClr val="tx1">
                    <a:lumMod val="65000"/>
                    <a:lumOff val="35000"/>
                  </a:schemeClr>
                </a:solidFill>
                <a:latin typeface="Alegreya Sans"/>
              </a:rPr>
              <a:t>Become a Self Sustaining </a:t>
            </a:r>
            <a:r>
              <a:rPr lang="en-US" sz="2000" b="1">
                <a:solidFill>
                  <a:schemeClr val="tx1">
                    <a:lumMod val="65000"/>
                    <a:lumOff val="35000"/>
                  </a:schemeClr>
                </a:solidFill>
                <a:latin typeface="Alegreya Sans"/>
              </a:rPr>
              <a:t>Service </a:t>
            </a:r>
            <a:r>
              <a:rPr lang="en-US" sz="2000" b="1" smtClean="0">
                <a:solidFill>
                  <a:schemeClr val="tx1">
                    <a:lumMod val="65000"/>
                    <a:lumOff val="35000"/>
                  </a:schemeClr>
                </a:solidFill>
                <a:latin typeface="Alegreya Sans"/>
              </a:rPr>
              <a:t>Provider. </a:t>
            </a:r>
            <a:endParaRPr lang="en-US" sz="2000" b="1" dirty="0">
              <a:solidFill>
                <a:schemeClr val="tx1">
                  <a:lumMod val="65000"/>
                  <a:lumOff val="35000"/>
                </a:schemeClr>
              </a:solidFill>
              <a:latin typeface="Alegreya Sans"/>
            </a:endParaRPr>
          </a:p>
        </p:txBody>
      </p:sp>
      <p:sp>
        <p:nvSpPr>
          <p:cNvPr id="4" name="Footer Placeholder 3"/>
          <p:cNvSpPr>
            <a:spLocks noGrp="1"/>
          </p:cNvSpPr>
          <p:nvPr>
            <p:ph type="ftr" sz="quarter" idx="11"/>
          </p:nvPr>
        </p:nvSpPr>
        <p:spPr/>
        <p:txBody>
          <a:bodyPr/>
          <a:lstStyle/>
          <a:p>
            <a:r>
              <a:rPr lang="en-US" smtClean="0"/>
              <a:t>Invent Final Conference Sep. 2018</a:t>
            </a:r>
            <a:endParaRPr lang="en-US"/>
          </a:p>
        </p:txBody>
      </p:sp>
      <p:sp>
        <p:nvSpPr>
          <p:cNvPr id="5" name="Slide Number Placeholder 4"/>
          <p:cNvSpPr>
            <a:spLocks noGrp="1"/>
          </p:cNvSpPr>
          <p:nvPr>
            <p:ph type="sldNum" sz="quarter" idx="12"/>
          </p:nvPr>
        </p:nvSpPr>
        <p:spPr/>
        <p:txBody>
          <a:bodyPr/>
          <a:lstStyle/>
          <a:p>
            <a:fld id="{21967616-FBD9-45D7-9C1A-A1F671375229}" type="slidenum">
              <a:rPr lang="en-US" smtClean="0"/>
              <a:pPr/>
              <a:t>23</a:t>
            </a:fld>
            <a:endParaRPr lang="en-US"/>
          </a:p>
        </p:txBody>
      </p:sp>
      <p:sp>
        <p:nvSpPr>
          <p:cNvPr id="6" name="Date Placeholder 5"/>
          <p:cNvSpPr>
            <a:spLocks noGrp="1"/>
          </p:cNvSpPr>
          <p:nvPr>
            <p:ph type="dt" sz="half" idx="10"/>
          </p:nvPr>
        </p:nvSpPr>
        <p:spPr/>
        <p:txBody>
          <a:bodyPr/>
          <a:lstStyle/>
          <a:p>
            <a:fld id="{0174E117-FBE0-441B-8112-A32DA45713BA}" type="datetime1">
              <a:rPr lang="en-US" smtClean="0"/>
              <a:t>9/23/2018</a:t>
            </a:fld>
            <a:endParaRPr lang="en-US"/>
          </a:p>
        </p:txBody>
      </p:sp>
    </p:spTree>
    <p:extLst>
      <p:ext uri="{BB962C8B-B14F-4D97-AF65-F5344CB8AC3E}">
        <p14:creationId xmlns:p14="http://schemas.microsoft.com/office/powerpoint/2010/main" val="23795108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200" dirty="0">
                <a:solidFill>
                  <a:srgbClr val="FF0000"/>
                </a:solidFill>
              </a:rPr>
              <a:t>Short- to Medium-term Implementation Plan</a:t>
            </a:r>
            <a:r>
              <a:rPr lang="en-US" sz="2800" dirty="0"/>
              <a:t/>
            </a:r>
            <a:br>
              <a:rPr lang="en-US" sz="2800" dirty="0"/>
            </a:br>
            <a:endParaRPr lang="en-US" sz="2800" dirty="0"/>
          </a:p>
        </p:txBody>
      </p:sp>
      <p:sp>
        <p:nvSpPr>
          <p:cNvPr id="3" name="Content Placeholder 2"/>
          <p:cNvSpPr>
            <a:spLocks noGrp="1"/>
          </p:cNvSpPr>
          <p:nvPr>
            <p:ph idx="1"/>
          </p:nvPr>
        </p:nvSpPr>
        <p:spPr>
          <a:xfrm>
            <a:off x="304800" y="1219200"/>
            <a:ext cx="8229600" cy="4876800"/>
          </a:xfrm>
        </p:spPr>
        <p:txBody>
          <a:bodyPr>
            <a:noAutofit/>
          </a:bodyPr>
          <a:lstStyle/>
          <a:p>
            <a:pPr marL="457200" lvl="0" indent="-457200">
              <a:buFont typeface="+mj-lt"/>
              <a:buAutoNum type="arabicPeriod"/>
            </a:pPr>
            <a:endParaRPr lang="en-US" sz="2000" b="1" dirty="0" smtClean="0">
              <a:solidFill>
                <a:schemeClr val="tx1">
                  <a:lumMod val="65000"/>
                  <a:lumOff val="35000"/>
                </a:schemeClr>
              </a:solidFill>
              <a:latin typeface="Alegreya Sans"/>
            </a:endParaRPr>
          </a:p>
          <a:p>
            <a:pPr marL="0" lvl="0" indent="0">
              <a:buNone/>
            </a:pPr>
            <a:r>
              <a:rPr lang="en-US" sz="2000" b="1" dirty="0">
                <a:solidFill>
                  <a:schemeClr val="tx1">
                    <a:lumMod val="65000"/>
                    <a:lumOff val="35000"/>
                  </a:schemeClr>
                </a:solidFill>
                <a:latin typeface="Alegreya Sans"/>
              </a:rPr>
              <a:t>The following key tasks are to be undertaken within the first two years of the NCI’s </a:t>
            </a:r>
            <a:r>
              <a:rPr lang="en-US" sz="2000" b="1" dirty="0" smtClean="0">
                <a:solidFill>
                  <a:schemeClr val="tx1">
                    <a:lumMod val="65000"/>
                    <a:lumOff val="35000"/>
                  </a:schemeClr>
                </a:solidFill>
                <a:latin typeface="Alegreya Sans"/>
              </a:rPr>
              <a:t>operation:</a:t>
            </a:r>
            <a:endParaRPr lang="en-US" sz="2000" b="1" dirty="0">
              <a:solidFill>
                <a:schemeClr val="tx1">
                  <a:lumMod val="65000"/>
                  <a:lumOff val="35000"/>
                </a:schemeClr>
              </a:solidFill>
              <a:latin typeface="Alegreya Sans"/>
            </a:endParaRPr>
          </a:p>
          <a:p>
            <a:r>
              <a:rPr lang="en-US" sz="2000" b="1" dirty="0">
                <a:solidFill>
                  <a:schemeClr val="tx1">
                    <a:lumMod val="65000"/>
                    <a:lumOff val="35000"/>
                  </a:schemeClr>
                </a:solidFill>
                <a:latin typeface="Alegreya Sans"/>
              </a:rPr>
              <a:t>Core policy proposals like public bank-based funds and R&amp;D tax incentives, which have been identified as high priority, non-IT platform initiatives, are developed internally.</a:t>
            </a:r>
          </a:p>
          <a:p>
            <a:r>
              <a:rPr lang="en-US" sz="2000" b="1" dirty="0">
                <a:solidFill>
                  <a:schemeClr val="tx1">
                    <a:lumMod val="65000"/>
                    <a:lumOff val="35000"/>
                  </a:schemeClr>
                </a:solidFill>
                <a:latin typeface="Alegreya Sans"/>
              </a:rPr>
              <a:t>The IT Platform is developed in earnest, including usability testing and the requisite platform training for staff.</a:t>
            </a:r>
          </a:p>
          <a:p>
            <a:r>
              <a:rPr lang="en-US" sz="2000" b="1" dirty="0">
                <a:solidFill>
                  <a:schemeClr val="tx1">
                    <a:lumMod val="65000"/>
                    <a:lumOff val="35000"/>
                  </a:schemeClr>
                </a:solidFill>
                <a:latin typeface="Alegreya Sans"/>
              </a:rPr>
              <a:t>Marketing proceeds apace, with the flagship “Innovation Jordan” event enjoying extensive planning and a launch date that corresponds with the launch of the platform</a:t>
            </a:r>
            <a:r>
              <a:rPr lang="en-US" sz="2000" b="1" dirty="0" smtClean="0">
                <a:solidFill>
                  <a:schemeClr val="tx1">
                    <a:lumMod val="65000"/>
                    <a:lumOff val="35000"/>
                  </a:schemeClr>
                </a:solidFill>
                <a:latin typeface="Alegreya Sans"/>
              </a:rPr>
              <a:t>.</a:t>
            </a:r>
            <a:endParaRPr lang="en-US" sz="2000" b="1" dirty="0">
              <a:solidFill>
                <a:schemeClr val="tx1">
                  <a:lumMod val="65000"/>
                  <a:lumOff val="35000"/>
                </a:schemeClr>
              </a:solidFill>
              <a:latin typeface="Alegreya Sans"/>
            </a:endParaRPr>
          </a:p>
        </p:txBody>
      </p:sp>
      <p:sp>
        <p:nvSpPr>
          <p:cNvPr id="4" name="Footer Placeholder 3"/>
          <p:cNvSpPr>
            <a:spLocks noGrp="1"/>
          </p:cNvSpPr>
          <p:nvPr>
            <p:ph type="ftr" sz="quarter" idx="11"/>
          </p:nvPr>
        </p:nvSpPr>
        <p:spPr/>
        <p:txBody>
          <a:bodyPr/>
          <a:lstStyle/>
          <a:p>
            <a:r>
              <a:rPr lang="en-US" smtClean="0"/>
              <a:t>Invent Final Conference Sep. 2018</a:t>
            </a:r>
            <a:endParaRPr lang="en-US"/>
          </a:p>
        </p:txBody>
      </p:sp>
      <p:sp>
        <p:nvSpPr>
          <p:cNvPr id="5" name="Slide Number Placeholder 4"/>
          <p:cNvSpPr>
            <a:spLocks noGrp="1"/>
          </p:cNvSpPr>
          <p:nvPr>
            <p:ph type="sldNum" sz="quarter" idx="12"/>
          </p:nvPr>
        </p:nvSpPr>
        <p:spPr/>
        <p:txBody>
          <a:bodyPr/>
          <a:lstStyle/>
          <a:p>
            <a:fld id="{21967616-FBD9-45D7-9C1A-A1F671375229}" type="slidenum">
              <a:rPr lang="en-US" smtClean="0"/>
              <a:pPr/>
              <a:t>24</a:t>
            </a:fld>
            <a:endParaRPr lang="en-US"/>
          </a:p>
        </p:txBody>
      </p:sp>
      <p:sp>
        <p:nvSpPr>
          <p:cNvPr id="6" name="Date Placeholder 5"/>
          <p:cNvSpPr>
            <a:spLocks noGrp="1"/>
          </p:cNvSpPr>
          <p:nvPr>
            <p:ph type="dt" sz="half" idx="10"/>
          </p:nvPr>
        </p:nvSpPr>
        <p:spPr/>
        <p:txBody>
          <a:bodyPr/>
          <a:lstStyle/>
          <a:p>
            <a:fld id="{0174E117-FBE0-441B-8112-A32DA45713BA}" type="datetime1">
              <a:rPr lang="en-US" smtClean="0"/>
              <a:t>9/23/2018</a:t>
            </a:fld>
            <a:endParaRPr lang="en-US"/>
          </a:p>
        </p:txBody>
      </p:sp>
    </p:spTree>
    <p:extLst>
      <p:ext uri="{BB962C8B-B14F-4D97-AF65-F5344CB8AC3E}">
        <p14:creationId xmlns:p14="http://schemas.microsoft.com/office/powerpoint/2010/main" val="7103220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2800" dirty="0">
                <a:solidFill>
                  <a:srgbClr val="FF0000"/>
                </a:solidFill>
              </a:rPr>
              <a:t>Short- to Medium-term Implementation Plan</a:t>
            </a:r>
          </a:p>
        </p:txBody>
      </p:sp>
      <p:sp>
        <p:nvSpPr>
          <p:cNvPr id="3" name="Content Placeholder 2"/>
          <p:cNvSpPr>
            <a:spLocks noGrp="1"/>
          </p:cNvSpPr>
          <p:nvPr>
            <p:ph idx="1"/>
          </p:nvPr>
        </p:nvSpPr>
        <p:spPr>
          <a:xfrm>
            <a:off x="304800" y="1219200"/>
            <a:ext cx="8229600" cy="4876800"/>
          </a:xfrm>
        </p:spPr>
        <p:txBody>
          <a:bodyPr>
            <a:noAutofit/>
          </a:bodyPr>
          <a:lstStyle/>
          <a:p>
            <a:pPr marL="457200" lvl="0" indent="-457200">
              <a:buFont typeface="+mj-lt"/>
              <a:buAutoNum type="arabicPeriod"/>
            </a:pPr>
            <a:endParaRPr lang="en-US" sz="2000" b="1" dirty="0" smtClean="0">
              <a:solidFill>
                <a:schemeClr val="tx1">
                  <a:lumMod val="65000"/>
                  <a:lumOff val="35000"/>
                </a:schemeClr>
              </a:solidFill>
              <a:latin typeface="Alegreya Sans"/>
            </a:endParaRPr>
          </a:p>
          <a:p>
            <a:pPr marL="0" lvl="0" indent="0">
              <a:buNone/>
            </a:pPr>
            <a:r>
              <a:rPr lang="en-US" sz="2400" b="1" dirty="0">
                <a:solidFill>
                  <a:schemeClr val="tx1">
                    <a:lumMod val="65000"/>
                    <a:lumOff val="35000"/>
                  </a:schemeClr>
                </a:solidFill>
                <a:latin typeface="Alegreya Sans"/>
              </a:rPr>
              <a:t>The following key tasks are to be undertaken within the first two years of the NCI’s </a:t>
            </a:r>
            <a:r>
              <a:rPr lang="en-US" sz="2400" b="1" dirty="0" smtClean="0">
                <a:solidFill>
                  <a:schemeClr val="tx1">
                    <a:lumMod val="65000"/>
                    <a:lumOff val="35000"/>
                  </a:schemeClr>
                </a:solidFill>
                <a:latin typeface="Alegreya Sans"/>
              </a:rPr>
              <a:t>operation:</a:t>
            </a:r>
            <a:endParaRPr lang="en-US" sz="2400" b="1" dirty="0">
              <a:solidFill>
                <a:schemeClr val="tx1">
                  <a:lumMod val="65000"/>
                  <a:lumOff val="35000"/>
                </a:schemeClr>
              </a:solidFill>
              <a:latin typeface="Alegreya Sans"/>
            </a:endParaRPr>
          </a:p>
          <a:p>
            <a:r>
              <a:rPr lang="en-US" sz="2400" b="1" dirty="0">
                <a:solidFill>
                  <a:schemeClr val="tx1">
                    <a:lumMod val="65000"/>
                    <a:lumOff val="35000"/>
                  </a:schemeClr>
                </a:solidFill>
                <a:latin typeface="Alegreya Sans"/>
              </a:rPr>
              <a:t>Sales capacities are mobilized, with a pipeline of paying users established and early accounts contracted.</a:t>
            </a:r>
          </a:p>
          <a:p>
            <a:r>
              <a:rPr lang="en-US" sz="2400" b="1" dirty="0">
                <a:solidFill>
                  <a:schemeClr val="tx1">
                    <a:lumMod val="65000"/>
                    <a:lumOff val="35000"/>
                  </a:schemeClr>
                </a:solidFill>
                <a:latin typeface="Alegreya Sans"/>
              </a:rPr>
              <a:t>Profitability is pursued through active financial modeling and management, and connections to international partners are leveraged for operational and fundraising benefit.</a:t>
            </a:r>
          </a:p>
        </p:txBody>
      </p:sp>
      <p:sp>
        <p:nvSpPr>
          <p:cNvPr id="4" name="Footer Placeholder 3"/>
          <p:cNvSpPr>
            <a:spLocks noGrp="1"/>
          </p:cNvSpPr>
          <p:nvPr>
            <p:ph type="ftr" sz="quarter" idx="11"/>
          </p:nvPr>
        </p:nvSpPr>
        <p:spPr/>
        <p:txBody>
          <a:bodyPr/>
          <a:lstStyle/>
          <a:p>
            <a:r>
              <a:rPr lang="en-US" smtClean="0"/>
              <a:t>Invent Final Conference Sep. 2018</a:t>
            </a:r>
            <a:endParaRPr lang="en-US"/>
          </a:p>
        </p:txBody>
      </p:sp>
      <p:sp>
        <p:nvSpPr>
          <p:cNvPr id="5" name="Slide Number Placeholder 4"/>
          <p:cNvSpPr>
            <a:spLocks noGrp="1"/>
          </p:cNvSpPr>
          <p:nvPr>
            <p:ph type="sldNum" sz="quarter" idx="12"/>
          </p:nvPr>
        </p:nvSpPr>
        <p:spPr/>
        <p:txBody>
          <a:bodyPr/>
          <a:lstStyle/>
          <a:p>
            <a:fld id="{21967616-FBD9-45D7-9C1A-A1F671375229}" type="slidenum">
              <a:rPr lang="en-US" smtClean="0"/>
              <a:pPr/>
              <a:t>25</a:t>
            </a:fld>
            <a:endParaRPr lang="en-US"/>
          </a:p>
        </p:txBody>
      </p:sp>
      <p:sp>
        <p:nvSpPr>
          <p:cNvPr id="6" name="Date Placeholder 5"/>
          <p:cNvSpPr>
            <a:spLocks noGrp="1"/>
          </p:cNvSpPr>
          <p:nvPr>
            <p:ph type="dt" sz="half" idx="10"/>
          </p:nvPr>
        </p:nvSpPr>
        <p:spPr/>
        <p:txBody>
          <a:bodyPr/>
          <a:lstStyle/>
          <a:p>
            <a:fld id="{0174E117-FBE0-441B-8112-A32DA45713BA}" type="datetime1">
              <a:rPr lang="en-US" smtClean="0"/>
              <a:t>9/23/2018</a:t>
            </a:fld>
            <a:endParaRPr lang="en-US"/>
          </a:p>
        </p:txBody>
      </p:sp>
    </p:spTree>
    <p:extLst>
      <p:ext uri="{BB962C8B-B14F-4D97-AF65-F5344CB8AC3E}">
        <p14:creationId xmlns:p14="http://schemas.microsoft.com/office/powerpoint/2010/main" val="1049160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Invent Final Conference Sep. 2018</a:t>
            </a:r>
            <a:endParaRPr lang="en-US"/>
          </a:p>
        </p:txBody>
      </p:sp>
      <p:sp>
        <p:nvSpPr>
          <p:cNvPr id="3" name="Slide Number Placeholder 2"/>
          <p:cNvSpPr>
            <a:spLocks noGrp="1"/>
          </p:cNvSpPr>
          <p:nvPr>
            <p:ph type="sldNum" sz="quarter" idx="12"/>
          </p:nvPr>
        </p:nvSpPr>
        <p:spPr/>
        <p:txBody>
          <a:bodyPr/>
          <a:lstStyle/>
          <a:p>
            <a:fld id="{21967616-FBD9-45D7-9C1A-A1F671375229}" type="slidenum">
              <a:rPr lang="en-US" smtClean="0"/>
              <a:pPr/>
              <a:t>26</a:t>
            </a:fld>
            <a:endParaRPr lang="en-US"/>
          </a:p>
        </p:txBody>
      </p:sp>
      <p:sp>
        <p:nvSpPr>
          <p:cNvPr id="4" name="TextBox 3"/>
          <p:cNvSpPr txBox="1">
            <a:spLocks noChangeArrowheads="1"/>
          </p:cNvSpPr>
          <p:nvPr/>
        </p:nvSpPr>
        <p:spPr bwMode="auto">
          <a:xfrm>
            <a:off x="368300" y="322263"/>
            <a:ext cx="8453438" cy="744537"/>
          </a:xfrm>
          <a:prstGeom prst="rect">
            <a:avLst/>
          </a:prstGeom>
          <a:noFill/>
          <a:ln w="9525">
            <a:noFill/>
            <a:miter lim="800000"/>
            <a:headEnd/>
            <a:tailEnd/>
          </a:ln>
        </p:spPr>
        <p:txBody>
          <a:bodyPr/>
          <a:lstStyle/>
          <a:p>
            <a:r>
              <a:rPr lang="en-US" sz="3000" b="1" dirty="0">
                <a:solidFill>
                  <a:srgbClr val="D2422C"/>
                </a:solidFill>
                <a:latin typeface="Alegreya Sans" charset="0"/>
                <a:ea typeface="Alegreya Sans" charset="0"/>
                <a:cs typeface="Alegreya Sans" charset="0"/>
              </a:rPr>
              <a:t>Timeline for Implementation</a:t>
            </a:r>
            <a:endParaRPr lang="en-US" sz="3000" b="1" u="sng" dirty="0">
              <a:solidFill>
                <a:srgbClr val="D2422C"/>
              </a:solidFill>
              <a:latin typeface="Alegreya Sans" charset="0"/>
              <a:ea typeface="Alegreya Sans" charset="0"/>
              <a:cs typeface="Alegreya Sans" charset="0"/>
            </a:endParaRPr>
          </a:p>
        </p:txBody>
      </p:sp>
      <p:sp>
        <p:nvSpPr>
          <p:cNvPr id="5" name="TextBox 4"/>
          <p:cNvSpPr txBox="1"/>
          <p:nvPr/>
        </p:nvSpPr>
        <p:spPr>
          <a:xfrm>
            <a:off x="379413" y="1066800"/>
            <a:ext cx="8442325" cy="5029200"/>
          </a:xfrm>
          <a:prstGeom prst="rect">
            <a:avLst/>
          </a:prstGeom>
          <a:noFill/>
        </p:spPr>
        <p:txBody>
          <a:bodyPr>
            <a:normAutofit/>
          </a:bodyPr>
          <a:lstStyle/>
          <a:p>
            <a:pPr algn="just" fontAlgn="auto">
              <a:spcBef>
                <a:spcPts val="600"/>
              </a:spcBef>
              <a:spcAft>
                <a:spcPts val="0"/>
              </a:spcAft>
              <a:defRPr/>
            </a:pPr>
            <a:r>
              <a:rPr lang="en-US" sz="2000" b="1" dirty="0">
                <a:solidFill>
                  <a:schemeClr val="tx1">
                    <a:lumMod val="65000"/>
                    <a:lumOff val="35000"/>
                  </a:schemeClr>
                </a:solidFill>
                <a:latin typeface="Alegreya Sans"/>
                <a:cs typeface="Alegreya Sans"/>
              </a:rPr>
              <a:t>I. An international consultant </a:t>
            </a:r>
            <a:r>
              <a:rPr lang="en-US" sz="2000" b="1" dirty="0" smtClean="0">
                <a:solidFill>
                  <a:schemeClr val="tx1">
                    <a:lumMod val="65000"/>
                    <a:lumOff val="35000"/>
                  </a:schemeClr>
                </a:solidFill>
                <a:latin typeface="Alegreya Sans"/>
                <a:cs typeface="Alegreya Sans"/>
              </a:rPr>
              <a:t>was appointed and started work on </a:t>
            </a:r>
            <a:r>
              <a:rPr lang="en-US" sz="2000" b="1" dirty="0">
                <a:solidFill>
                  <a:schemeClr val="tx1">
                    <a:lumMod val="65000"/>
                    <a:lumOff val="35000"/>
                  </a:schemeClr>
                </a:solidFill>
                <a:latin typeface="Alegreya Sans"/>
                <a:cs typeface="Alegreya Sans"/>
              </a:rPr>
              <a:t>March 2018 for two years to assist in performing the following tasks</a:t>
            </a:r>
            <a:r>
              <a:rPr lang="en-US" sz="2000" dirty="0" smtClean="0">
                <a:solidFill>
                  <a:schemeClr val="tx1">
                    <a:lumMod val="65000"/>
                    <a:lumOff val="35000"/>
                  </a:schemeClr>
                </a:solidFill>
                <a:latin typeface="Alegreya Sans"/>
                <a:cs typeface="Alegreya Sans"/>
              </a:rPr>
              <a:t>:</a:t>
            </a:r>
            <a:endParaRPr lang="en-US" sz="2000" dirty="0">
              <a:solidFill>
                <a:schemeClr val="tx1">
                  <a:lumMod val="65000"/>
                  <a:lumOff val="35000"/>
                </a:schemeClr>
              </a:solidFill>
              <a:latin typeface="Alegreya Sans"/>
              <a:cs typeface="Alegreya Sans"/>
            </a:endParaRPr>
          </a:p>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a:p>
            <a:pPr marL="342900" indent="-342900" algn="just" fontAlgn="auto">
              <a:spcBef>
                <a:spcPts val="600"/>
              </a:spcBef>
              <a:spcAft>
                <a:spcPts val="0"/>
              </a:spcAft>
              <a:buFont typeface="Arial" panose="020B0604020202020204" pitchFamily="34" charset="0"/>
              <a:buChar char="•"/>
              <a:defRPr/>
            </a:pPr>
            <a:r>
              <a:rPr lang="en-US" sz="2000" b="1" dirty="0" smtClean="0"/>
              <a:t>NCI staff job description and requirements</a:t>
            </a:r>
          </a:p>
          <a:p>
            <a:pPr marL="342900" indent="-342900" algn="just" fontAlgn="auto">
              <a:spcBef>
                <a:spcPts val="600"/>
              </a:spcBef>
              <a:spcAft>
                <a:spcPts val="0"/>
              </a:spcAft>
              <a:buFont typeface="Arial" panose="020B0604020202020204" pitchFamily="34" charset="0"/>
              <a:buChar char="•"/>
              <a:defRPr/>
            </a:pPr>
            <a:r>
              <a:rPr lang="en-US" sz="2000" b="1" dirty="0"/>
              <a:t> </a:t>
            </a:r>
            <a:r>
              <a:rPr lang="en-US" sz="2000" b="1" dirty="0" smtClean="0"/>
              <a:t>Organizational </a:t>
            </a:r>
            <a:r>
              <a:rPr lang="en-US" sz="2000" b="1" dirty="0"/>
              <a:t>Capacity Building</a:t>
            </a:r>
            <a:r>
              <a:rPr lang="en-US" sz="2000" dirty="0"/>
              <a:t> </a:t>
            </a:r>
          </a:p>
          <a:p>
            <a:pPr marL="342900" indent="-342900" algn="just" fontAlgn="auto">
              <a:spcBef>
                <a:spcPts val="600"/>
              </a:spcBef>
              <a:spcAft>
                <a:spcPts val="0"/>
              </a:spcAft>
              <a:buFont typeface="Arial" panose="020B0604020202020204" pitchFamily="34" charset="0"/>
              <a:buChar char="•"/>
              <a:defRPr/>
            </a:pPr>
            <a:r>
              <a:rPr lang="en-US" sz="2000" b="1" dirty="0"/>
              <a:t> </a:t>
            </a:r>
            <a:r>
              <a:rPr lang="en-US" sz="2000" b="1" dirty="0" smtClean="0"/>
              <a:t>Design</a:t>
            </a:r>
            <a:r>
              <a:rPr lang="en-US" sz="2000" b="1" dirty="0"/>
              <a:t>, procurement and roll out of IT Platform</a:t>
            </a:r>
          </a:p>
          <a:p>
            <a:pPr marL="342900" indent="-342900" algn="just" fontAlgn="auto">
              <a:spcBef>
                <a:spcPts val="600"/>
              </a:spcBef>
              <a:spcAft>
                <a:spcPts val="0"/>
              </a:spcAft>
              <a:buFont typeface="Arial" panose="020B0604020202020204" pitchFamily="34" charset="0"/>
              <a:buChar char="•"/>
              <a:defRPr/>
            </a:pPr>
            <a:r>
              <a:rPr lang="en-US" sz="2000" b="1" dirty="0" smtClean="0"/>
              <a:t>Formulation </a:t>
            </a:r>
            <a:r>
              <a:rPr lang="en-US" sz="2000" b="1" dirty="0"/>
              <a:t>of marketing and fundraising strategy for the </a:t>
            </a:r>
            <a:r>
              <a:rPr lang="en-US" sz="2000" b="1" dirty="0" smtClean="0"/>
              <a:t>NCI</a:t>
            </a:r>
          </a:p>
          <a:p>
            <a:pPr algn="just" fontAlgn="auto">
              <a:spcBef>
                <a:spcPts val="600"/>
              </a:spcBef>
              <a:spcAft>
                <a:spcPts val="0"/>
              </a:spcAft>
              <a:defRPr/>
            </a:pPr>
            <a:endParaRPr lang="en-US" sz="2000" b="1" dirty="0">
              <a:solidFill>
                <a:schemeClr val="tx1">
                  <a:lumMod val="65000"/>
                  <a:lumOff val="35000"/>
                </a:schemeClr>
              </a:solidFill>
              <a:latin typeface="Alegreya Sans"/>
              <a:cs typeface="Alegreya Sans"/>
            </a:endParaRPr>
          </a:p>
          <a:p>
            <a:pPr algn="just" fontAlgn="auto">
              <a:spcBef>
                <a:spcPts val="600"/>
              </a:spcBef>
              <a:spcAft>
                <a:spcPts val="0"/>
              </a:spcAft>
              <a:defRPr/>
            </a:pPr>
            <a:r>
              <a:rPr lang="en-US" sz="2000" b="1" dirty="0" smtClean="0">
                <a:solidFill>
                  <a:schemeClr val="tx1">
                    <a:lumMod val="65000"/>
                    <a:lumOff val="35000"/>
                  </a:schemeClr>
                </a:solidFill>
                <a:latin typeface="Alegreya Sans"/>
                <a:cs typeface="Alegreya Sans"/>
              </a:rPr>
              <a:t>2. The NCI staff will be hired within the first year of operation of NCI.</a:t>
            </a:r>
          </a:p>
          <a:p>
            <a:pPr algn="just" fontAlgn="auto">
              <a:spcBef>
                <a:spcPts val="600"/>
              </a:spcBef>
              <a:spcAft>
                <a:spcPts val="0"/>
              </a:spcAft>
              <a:defRPr/>
            </a:pPr>
            <a:r>
              <a:rPr lang="en-US" sz="2000" b="1" dirty="0" smtClean="0">
                <a:solidFill>
                  <a:schemeClr val="tx1">
                    <a:lumMod val="65000"/>
                    <a:lumOff val="35000"/>
                  </a:schemeClr>
                </a:solidFill>
                <a:latin typeface="Alegreya Sans"/>
                <a:cs typeface="Alegreya Sans"/>
              </a:rPr>
              <a:t>3. An IT company will be hired to build the IT platform.</a:t>
            </a:r>
          </a:p>
          <a:p>
            <a:pPr algn="just" fontAlgn="auto">
              <a:spcBef>
                <a:spcPts val="600"/>
              </a:spcBef>
              <a:spcAft>
                <a:spcPts val="0"/>
              </a:spcAft>
              <a:defRPr/>
            </a:pPr>
            <a:r>
              <a:rPr lang="en-US" sz="2000" b="1" dirty="0" smtClean="0">
                <a:solidFill>
                  <a:schemeClr val="tx1">
                    <a:lumMod val="65000"/>
                    <a:lumOff val="35000"/>
                  </a:schemeClr>
                </a:solidFill>
                <a:latin typeface="Alegreya Sans"/>
                <a:cs typeface="Alegreya Sans"/>
              </a:rPr>
              <a:t>4. The IT platform will be tested and operated at the end of year two.</a:t>
            </a:r>
          </a:p>
          <a:p>
            <a:pPr algn="just" fontAlgn="auto">
              <a:spcBef>
                <a:spcPts val="600"/>
              </a:spcBef>
              <a:spcAft>
                <a:spcPts val="0"/>
              </a:spcAft>
              <a:defRPr/>
            </a:pPr>
            <a:r>
              <a:rPr lang="en-US" sz="2000" b="1" dirty="0" smtClean="0">
                <a:solidFill>
                  <a:schemeClr val="tx1">
                    <a:lumMod val="65000"/>
                    <a:lumOff val="35000"/>
                  </a:schemeClr>
                </a:solidFill>
                <a:latin typeface="Alegreya Sans"/>
                <a:cs typeface="Alegreya Sans"/>
              </a:rPr>
              <a:t>5. Services will begin in year two for some services, but the services  </a:t>
            </a:r>
          </a:p>
          <a:p>
            <a:pPr algn="just" fontAlgn="auto">
              <a:spcBef>
                <a:spcPts val="600"/>
              </a:spcBef>
              <a:spcAft>
                <a:spcPts val="0"/>
              </a:spcAft>
              <a:defRPr/>
            </a:pPr>
            <a:r>
              <a:rPr lang="en-US" sz="2000" b="1" dirty="0">
                <a:solidFill>
                  <a:schemeClr val="tx1">
                    <a:lumMod val="65000"/>
                    <a:lumOff val="35000"/>
                  </a:schemeClr>
                </a:solidFill>
                <a:latin typeface="Alegreya Sans"/>
                <a:cs typeface="Alegreya Sans"/>
              </a:rPr>
              <a:t> </a:t>
            </a:r>
            <a:r>
              <a:rPr lang="en-US" sz="2000" b="1" dirty="0" smtClean="0">
                <a:solidFill>
                  <a:schemeClr val="tx1">
                    <a:lumMod val="65000"/>
                    <a:lumOff val="35000"/>
                  </a:schemeClr>
                </a:solidFill>
                <a:latin typeface="Alegreya Sans"/>
                <a:cs typeface="Alegreya Sans"/>
              </a:rPr>
              <a:t>   operated through the platform will wait until it is ready.</a:t>
            </a:r>
          </a:p>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p:txBody>
      </p:sp>
      <p:sp>
        <p:nvSpPr>
          <p:cNvPr id="6" name="Date Placeholder 5"/>
          <p:cNvSpPr>
            <a:spLocks noGrp="1"/>
          </p:cNvSpPr>
          <p:nvPr>
            <p:ph type="dt" sz="half" idx="10"/>
          </p:nvPr>
        </p:nvSpPr>
        <p:spPr/>
        <p:txBody>
          <a:bodyPr/>
          <a:lstStyle/>
          <a:p>
            <a:fld id="{A5D91285-40EE-416C-BA0E-A9CCF63E031B}" type="datetime1">
              <a:rPr lang="en-US" smtClean="0"/>
              <a:t>9/23/2018</a:t>
            </a:fld>
            <a:endParaRPr lang="en-US"/>
          </a:p>
        </p:txBody>
      </p:sp>
    </p:spTree>
    <p:extLst>
      <p:ext uri="{BB962C8B-B14F-4D97-AF65-F5344CB8AC3E}">
        <p14:creationId xmlns:p14="http://schemas.microsoft.com/office/powerpoint/2010/main" val="19161323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300" y="322263"/>
            <a:ext cx="8775700" cy="744537"/>
          </a:xfrm>
          <a:prstGeom prst="rect">
            <a:avLst/>
          </a:prstGeom>
          <a:noFill/>
        </p:spPr>
        <p:txBody>
          <a:bodyPr>
            <a:normAutofit fontScale="85000" lnSpcReduction="10000"/>
          </a:bodyPr>
          <a:lstStyle/>
          <a:p>
            <a:pPr algn="ctr" fontAlgn="auto">
              <a:spcBef>
                <a:spcPts val="0"/>
              </a:spcBef>
              <a:spcAft>
                <a:spcPts val="0"/>
              </a:spcAft>
              <a:defRPr/>
            </a:pPr>
            <a:r>
              <a:rPr lang="en-US" sz="3000" b="1" dirty="0">
                <a:solidFill>
                  <a:srgbClr val="D2422C"/>
                </a:solidFill>
                <a:latin typeface="Alegreya Sans"/>
                <a:cs typeface="Alegreya Sans"/>
              </a:rPr>
              <a:t>NCI Terms of Reference and Organizational Structure</a:t>
            </a:r>
            <a:endParaRPr lang="en-US" sz="3000" b="1" u="sng" dirty="0">
              <a:solidFill>
                <a:srgbClr val="D2422C"/>
              </a:solidFill>
              <a:latin typeface="Alegreya Sans"/>
              <a:cs typeface="Alegreya Sans"/>
            </a:endParaRPr>
          </a:p>
        </p:txBody>
      </p:sp>
      <p:sp>
        <p:nvSpPr>
          <p:cNvPr id="3" name="TextBox 2"/>
          <p:cNvSpPr txBox="1"/>
          <p:nvPr/>
        </p:nvSpPr>
        <p:spPr>
          <a:xfrm>
            <a:off x="379413" y="1066800"/>
            <a:ext cx="8442325" cy="846138"/>
          </a:xfrm>
          <a:prstGeom prst="rect">
            <a:avLst/>
          </a:prstGeom>
          <a:noFill/>
        </p:spPr>
        <p:txBody>
          <a:bodyPr>
            <a:normAutofit/>
          </a:bodyPr>
          <a:lstStyle/>
          <a:p>
            <a:pPr algn="just" fontAlgn="auto">
              <a:spcBef>
                <a:spcPts val="600"/>
              </a:spcBef>
              <a:spcAft>
                <a:spcPts val="0"/>
              </a:spcAft>
              <a:defRPr/>
            </a:pPr>
            <a:endParaRPr lang="en-US" sz="2000" dirty="0">
              <a:solidFill>
                <a:schemeClr val="tx1">
                  <a:lumMod val="65000"/>
                  <a:lumOff val="35000"/>
                </a:schemeClr>
              </a:solidFill>
              <a:latin typeface="Alegreya Sans"/>
              <a:cs typeface="Alegreya Sans"/>
            </a:endParaRPr>
          </a:p>
        </p:txBody>
      </p:sp>
      <p:pic>
        <p:nvPicPr>
          <p:cNvPr id="4" name="Picture 2" descr="Slide09.jpg"/>
          <p:cNvPicPr>
            <a:picLocks noChangeAspect="1"/>
          </p:cNvPicPr>
          <p:nvPr/>
        </p:nvPicPr>
        <p:blipFill>
          <a:blip r:embed="rId2"/>
          <a:srcRect t="9589" b="8563"/>
          <a:stretch>
            <a:fillRect/>
          </a:stretch>
        </p:blipFill>
        <p:spPr bwMode="auto">
          <a:xfrm>
            <a:off x="76200" y="838200"/>
            <a:ext cx="9067800" cy="5486400"/>
          </a:xfrm>
          <a:prstGeom prst="rect">
            <a:avLst/>
          </a:prstGeom>
          <a:noFill/>
          <a:ln w="9525">
            <a:noFill/>
            <a:miter lim="800000"/>
            <a:headEnd/>
            <a:tailEnd/>
          </a:ln>
        </p:spPr>
      </p:pic>
      <p:sp>
        <p:nvSpPr>
          <p:cNvPr id="17" name="Slide Number Placeholder 16"/>
          <p:cNvSpPr>
            <a:spLocks noGrp="1"/>
          </p:cNvSpPr>
          <p:nvPr>
            <p:ph type="sldNum" sz="quarter" idx="12"/>
          </p:nvPr>
        </p:nvSpPr>
        <p:spPr/>
        <p:txBody>
          <a:bodyPr/>
          <a:lstStyle/>
          <a:p>
            <a:fld id="{21967616-FBD9-45D7-9C1A-A1F671375229}" type="slidenum">
              <a:rPr lang="en-US" smtClean="0"/>
              <a:pPr/>
              <a:t>27</a:t>
            </a:fld>
            <a:endParaRPr lang="en-US"/>
          </a:p>
        </p:txBody>
      </p:sp>
      <p:sp>
        <p:nvSpPr>
          <p:cNvPr id="18" name="Footer Placeholder 17"/>
          <p:cNvSpPr>
            <a:spLocks noGrp="1"/>
          </p:cNvSpPr>
          <p:nvPr>
            <p:ph type="ftr" sz="quarter" idx="11"/>
          </p:nvPr>
        </p:nvSpPr>
        <p:spPr/>
        <p:txBody>
          <a:bodyPr/>
          <a:lstStyle/>
          <a:p>
            <a:r>
              <a:rPr lang="en-US" smtClean="0"/>
              <a:t>Invent Final Conference Sep. 2018</a:t>
            </a:r>
            <a:endParaRPr lang="en-US"/>
          </a:p>
        </p:txBody>
      </p:sp>
      <p:sp>
        <p:nvSpPr>
          <p:cNvPr id="5" name="Date Placeholder 4"/>
          <p:cNvSpPr>
            <a:spLocks noGrp="1"/>
          </p:cNvSpPr>
          <p:nvPr>
            <p:ph type="dt" sz="half" idx="10"/>
          </p:nvPr>
        </p:nvSpPr>
        <p:spPr/>
        <p:txBody>
          <a:bodyPr/>
          <a:lstStyle/>
          <a:p>
            <a:fld id="{4506B164-D3F8-4F4F-9D6C-02F498970C37}" type="datetime1">
              <a:rPr lang="en-US" smtClean="0"/>
              <a:t>9/23/2018</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36098" y="228599"/>
            <a:ext cx="8229600" cy="694385"/>
          </a:xfrm>
        </p:spPr>
        <p:txBody>
          <a:bodyPr>
            <a:normAutofit fontScale="90000"/>
          </a:bodyPr>
          <a:lstStyle/>
          <a:p>
            <a:pPr algn="l"/>
            <a:r>
              <a:rPr lang="en-US" sz="3000" b="1" dirty="0">
                <a:solidFill>
                  <a:srgbClr val="D2422C"/>
                </a:solidFill>
                <a:latin typeface="Alegreya Sans" charset="0"/>
              </a:rPr>
              <a:t>NCI Steering</a:t>
            </a:r>
            <a:r>
              <a:rPr lang="en-US" dirty="0"/>
              <a:t> </a:t>
            </a:r>
            <a:r>
              <a:rPr lang="en-US" sz="3000" b="1" dirty="0">
                <a:solidFill>
                  <a:srgbClr val="D2422C"/>
                </a:solidFill>
                <a:latin typeface="Alegreya Sans" charset="0"/>
              </a:rPr>
              <a:t>Committee</a:t>
            </a:r>
          </a:p>
        </p:txBody>
      </p:sp>
      <p:sp>
        <p:nvSpPr>
          <p:cNvPr id="5" name="Content Placeholder 4"/>
          <p:cNvSpPr>
            <a:spLocks noGrp="1"/>
          </p:cNvSpPr>
          <p:nvPr>
            <p:ph idx="1"/>
          </p:nvPr>
        </p:nvSpPr>
        <p:spPr>
          <a:xfrm>
            <a:off x="436098" y="1066800"/>
            <a:ext cx="8229600" cy="4953000"/>
          </a:xfrm>
        </p:spPr>
        <p:txBody>
          <a:bodyPr>
            <a:normAutofit/>
          </a:bodyPr>
          <a:lstStyle/>
          <a:p>
            <a:pPr algn="just"/>
            <a:r>
              <a:rPr lang="en-US" sz="2400" dirty="0">
                <a:solidFill>
                  <a:schemeClr val="tx1">
                    <a:lumMod val="65000"/>
                    <a:lumOff val="35000"/>
                  </a:schemeClr>
                </a:solidFill>
                <a:latin typeface="Alegreya Sans"/>
              </a:rPr>
              <a:t>Steering Committee mechanisms are important stakeholder management and advisory components for innovation agencies.</a:t>
            </a:r>
          </a:p>
          <a:p>
            <a:pPr algn="just"/>
            <a:r>
              <a:rPr lang="en-US" sz="2400" dirty="0">
                <a:solidFill>
                  <a:schemeClr val="tx1">
                    <a:lumMod val="65000"/>
                    <a:lumOff val="35000"/>
                  </a:schemeClr>
                </a:solidFill>
                <a:latin typeface="Alegreya Sans"/>
              </a:rPr>
              <a:t>A Steering Committee is proposed to mobilize and activate the NCI’s strategy within the </a:t>
            </a:r>
            <a:r>
              <a:rPr lang="en-US" sz="2400" b="1" dirty="0">
                <a:solidFill>
                  <a:srgbClr val="C00000"/>
                </a:solidFill>
                <a:latin typeface="Alegreya Sans"/>
              </a:rPr>
              <a:t>first two years </a:t>
            </a:r>
            <a:r>
              <a:rPr lang="en-US" sz="2400" dirty="0">
                <a:solidFill>
                  <a:schemeClr val="tx1">
                    <a:lumMod val="65000"/>
                    <a:lumOff val="35000"/>
                  </a:schemeClr>
                </a:solidFill>
                <a:latin typeface="Alegreya Sans"/>
              </a:rPr>
              <a:t>of operations by linking up stakeholders, public and private, across the innovation value chain to optimize the NCI’s activities according to a shared vision. </a:t>
            </a:r>
          </a:p>
          <a:p>
            <a:pPr algn="just"/>
            <a:r>
              <a:rPr lang="en-US" sz="2400" dirty="0">
                <a:solidFill>
                  <a:schemeClr val="tx1">
                    <a:lumMod val="65000"/>
                    <a:lumOff val="35000"/>
                  </a:schemeClr>
                </a:solidFill>
                <a:latin typeface="Alegreya Sans"/>
              </a:rPr>
              <a:t>It is important that the Steering Committee have a strong commitment to and ownership of the NCI’s vision, as well as an appreciation for the “political leadership” needed to break down barriers.</a:t>
            </a:r>
          </a:p>
        </p:txBody>
      </p:sp>
      <p:sp>
        <p:nvSpPr>
          <p:cNvPr id="2" name="Footer Placeholder 1"/>
          <p:cNvSpPr>
            <a:spLocks noGrp="1"/>
          </p:cNvSpPr>
          <p:nvPr>
            <p:ph type="ftr" sz="quarter" idx="11"/>
          </p:nvPr>
        </p:nvSpPr>
        <p:spPr/>
        <p:txBody>
          <a:bodyPr/>
          <a:lstStyle/>
          <a:p>
            <a:r>
              <a:rPr lang="en-US" smtClean="0"/>
              <a:t>Invent Final Conference Sep. 2018</a:t>
            </a:r>
            <a:endParaRPr lang="en-US"/>
          </a:p>
        </p:txBody>
      </p:sp>
      <p:sp>
        <p:nvSpPr>
          <p:cNvPr id="3" name="Slide Number Placeholder 2"/>
          <p:cNvSpPr>
            <a:spLocks noGrp="1"/>
          </p:cNvSpPr>
          <p:nvPr>
            <p:ph type="sldNum" sz="quarter" idx="12"/>
          </p:nvPr>
        </p:nvSpPr>
        <p:spPr/>
        <p:txBody>
          <a:bodyPr/>
          <a:lstStyle/>
          <a:p>
            <a:fld id="{21967616-FBD9-45D7-9C1A-A1F671375229}" type="slidenum">
              <a:rPr lang="en-US" smtClean="0"/>
              <a:pPr/>
              <a:t>28</a:t>
            </a:fld>
            <a:endParaRPr lang="en-US"/>
          </a:p>
        </p:txBody>
      </p:sp>
      <p:sp>
        <p:nvSpPr>
          <p:cNvPr id="6" name="Date Placeholder 5"/>
          <p:cNvSpPr>
            <a:spLocks noGrp="1"/>
          </p:cNvSpPr>
          <p:nvPr>
            <p:ph type="dt" sz="half" idx="10"/>
          </p:nvPr>
        </p:nvSpPr>
        <p:spPr/>
        <p:txBody>
          <a:bodyPr/>
          <a:lstStyle/>
          <a:p>
            <a:fld id="{7CD19359-9BDD-43FE-9914-9D4FAE5EFD52}" type="datetime1">
              <a:rPr lang="en-US" smtClean="0"/>
              <a:t>9/23/2018</a:t>
            </a:fld>
            <a:endParaRPr lang="en-US"/>
          </a:p>
        </p:txBody>
      </p:sp>
    </p:spTree>
    <p:extLst>
      <p:ext uri="{BB962C8B-B14F-4D97-AF65-F5344CB8AC3E}">
        <p14:creationId xmlns:p14="http://schemas.microsoft.com/office/powerpoint/2010/main" val="2647617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700" b="1" dirty="0">
                <a:solidFill>
                  <a:srgbClr val="D2422C"/>
                </a:solidFill>
                <a:latin typeface="Alegreya Sans" charset="0"/>
              </a:rPr>
              <a:t>How the steering committee is expected to add value to the </a:t>
            </a:r>
            <a:r>
              <a:rPr lang="en-US" sz="2700" b="1" dirty="0" smtClean="0">
                <a:solidFill>
                  <a:srgbClr val="D2422C"/>
                </a:solidFill>
                <a:latin typeface="Alegreya Sans" charset="0"/>
              </a:rPr>
              <a:t>NCI</a:t>
            </a:r>
            <a:endParaRPr lang="en-US" sz="2700" b="1" dirty="0">
              <a:solidFill>
                <a:srgbClr val="D2422C"/>
              </a:solidFill>
              <a:latin typeface="Alegreya Sans" charset="0"/>
            </a:endParaRPr>
          </a:p>
        </p:txBody>
      </p:sp>
      <p:sp>
        <p:nvSpPr>
          <p:cNvPr id="3" name="Content Placeholder 2"/>
          <p:cNvSpPr>
            <a:spLocks noGrp="1"/>
          </p:cNvSpPr>
          <p:nvPr>
            <p:ph idx="1"/>
          </p:nvPr>
        </p:nvSpPr>
        <p:spPr>
          <a:xfrm>
            <a:off x="457200" y="1417638"/>
            <a:ext cx="8229600" cy="4938712"/>
          </a:xfrm>
        </p:spPr>
        <p:txBody>
          <a:bodyPr>
            <a:normAutofit fontScale="92500" lnSpcReduction="20000"/>
          </a:bodyPr>
          <a:lstStyle/>
          <a:p>
            <a:pPr algn="just"/>
            <a:r>
              <a:rPr lang="en-US" sz="2400" dirty="0">
                <a:solidFill>
                  <a:schemeClr val="tx1">
                    <a:lumMod val="65000"/>
                    <a:lumOff val="35000"/>
                  </a:schemeClr>
                </a:solidFill>
                <a:latin typeface="Alegreya Sans"/>
              </a:rPr>
              <a:t>Ensuring adherence to the workplan and, critically, the attainment of the </a:t>
            </a:r>
            <a:r>
              <a:rPr lang="en-US" sz="2400" dirty="0" smtClean="0">
                <a:solidFill>
                  <a:schemeClr val="tx1">
                    <a:lumMod val="65000"/>
                    <a:lumOff val="35000"/>
                  </a:schemeClr>
                </a:solidFill>
                <a:latin typeface="Alegreya Sans"/>
              </a:rPr>
              <a:t>organizational </a:t>
            </a:r>
            <a:r>
              <a:rPr lang="en-US" sz="2400" dirty="0">
                <a:solidFill>
                  <a:schemeClr val="tx1">
                    <a:lumMod val="65000"/>
                    <a:lumOff val="35000"/>
                  </a:schemeClr>
                </a:solidFill>
                <a:latin typeface="Alegreya Sans"/>
              </a:rPr>
              <a:t>objectives that will animate the NCI.</a:t>
            </a:r>
          </a:p>
          <a:p>
            <a:pPr algn="just"/>
            <a:r>
              <a:rPr lang="en-US" sz="2400" dirty="0">
                <a:solidFill>
                  <a:schemeClr val="tx1">
                    <a:lumMod val="65000"/>
                    <a:lumOff val="35000"/>
                  </a:schemeClr>
                </a:solidFill>
                <a:latin typeface="Alegreya Sans"/>
              </a:rPr>
              <a:t>Revise and realign implementation priorities and priority action areas based on emerging resource availability and stakeholder cooperation.</a:t>
            </a:r>
          </a:p>
          <a:p>
            <a:pPr algn="just"/>
            <a:r>
              <a:rPr lang="en-US" sz="2400" dirty="0">
                <a:solidFill>
                  <a:schemeClr val="tx1">
                    <a:lumMod val="65000"/>
                    <a:lumOff val="35000"/>
                  </a:schemeClr>
                </a:solidFill>
                <a:latin typeface="Alegreya Sans"/>
              </a:rPr>
              <a:t>Identify key barriers to implementation and measures to overcome them, particularly as pertains to mobilization of potential key platform users and marketing efforts.</a:t>
            </a:r>
          </a:p>
          <a:p>
            <a:pPr algn="just"/>
            <a:r>
              <a:rPr lang="en-US" sz="2400" dirty="0">
                <a:solidFill>
                  <a:schemeClr val="tx1">
                    <a:lumMod val="65000"/>
                    <a:lumOff val="35000"/>
                  </a:schemeClr>
                </a:solidFill>
                <a:latin typeface="Alegreya Sans"/>
              </a:rPr>
              <a:t>Assess how existing policies, instruments, programs, and legal structures can enable and facilitate the NCI’s operation, and how to best situate the NCI from a legal perspective to pursue the activities envisioned here.</a:t>
            </a:r>
          </a:p>
          <a:p>
            <a:pPr algn="just"/>
            <a:r>
              <a:rPr lang="en-US" sz="2400" dirty="0">
                <a:solidFill>
                  <a:schemeClr val="tx1">
                    <a:lumMod val="65000"/>
                    <a:lumOff val="35000"/>
                  </a:schemeClr>
                </a:solidFill>
                <a:latin typeface="Alegreya Sans"/>
              </a:rPr>
              <a:t>Monitor progress according to the metrics in the M&amp;E Framework </a:t>
            </a:r>
            <a:r>
              <a:rPr lang="en-US" sz="2400" dirty="0" smtClean="0">
                <a:solidFill>
                  <a:schemeClr val="tx1">
                    <a:lumMod val="65000"/>
                    <a:lumOff val="35000"/>
                  </a:schemeClr>
                </a:solidFill>
                <a:latin typeface="Alegreya Sans"/>
              </a:rPr>
              <a:t>and </a:t>
            </a:r>
            <a:r>
              <a:rPr lang="en-US" sz="2400" dirty="0">
                <a:solidFill>
                  <a:schemeClr val="tx1">
                    <a:lumMod val="65000"/>
                    <a:lumOff val="35000"/>
                  </a:schemeClr>
                </a:solidFill>
                <a:latin typeface="Alegreya Sans"/>
              </a:rPr>
              <a:t>strategize approaches to mitigating progress lags.</a:t>
            </a:r>
          </a:p>
          <a:p>
            <a:pPr algn="just"/>
            <a:endParaRPr lang="en-US" dirty="0"/>
          </a:p>
        </p:txBody>
      </p:sp>
      <p:sp>
        <p:nvSpPr>
          <p:cNvPr id="4" name="Footer Placeholder 3"/>
          <p:cNvSpPr>
            <a:spLocks noGrp="1"/>
          </p:cNvSpPr>
          <p:nvPr>
            <p:ph type="ftr" sz="quarter" idx="11"/>
          </p:nvPr>
        </p:nvSpPr>
        <p:spPr/>
        <p:txBody>
          <a:bodyPr/>
          <a:lstStyle/>
          <a:p>
            <a:r>
              <a:rPr lang="en-US" smtClean="0"/>
              <a:t>Invent Final Conference Sep. 2018</a:t>
            </a:r>
            <a:endParaRPr lang="en-US"/>
          </a:p>
        </p:txBody>
      </p:sp>
      <p:sp>
        <p:nvSpPr>
          <p:cNvPr id="5" name="Slide Number Placeholder 4"/>
          <p:cNvSpPr>
            <a:spLocks noGrp="1"/>
          </p:cNvSpPr>
          <p:nvPr>
            <p:ph type="sldNum" sz="quarter" idx="12"/>
          </p:nvPr>
        </p:nvSpPr>
        <p:spPr/>
        <p:txBody>
          <a:bodyPr/>
          <a:lstStyle/>
          <a:p>
            <a:fld id="{21967616-FBD9-45D7-9C1A-A1F671375229}" type="slidenum">
              <a:rPr lang="en-US" smtClean="0"/>
              <a:pPr/>
              <a:t>29</a:t>
            </a:fld>
            <a:endParaRPr lang="en-US"/>
          </a:p>
        </p:txBody>
      </p:sp>
      <p:sp>
        <p:nvSpPr>
          <p:cNvPr id="6" name="Date Placeholder 5"/>
          <p:cNvSpPr>
            <a:spLocks noGrp="1"/>
          </p:cNvSpPr>
          <p:nvPr>
            <p:ph type="dt" sz="half" idx="10"/>
          </p:nvPr>
        </p:nvSpPr>
        <p:spPr/>
        <p:txBody>
          <a:bodyPr/>
          <a:lstStyle/>
          <a:p>
            <a:fld id="{296B1A79-0FEC-4208-90F4-42817F38749B}" type="datetime1">
              <a:rPr lang="en-US" smtClean="0"/>
              <a:t>9/23/2018</a:t>
            </a:fld>
            <a:endParaRPr lang="en-US"/>
          </a:p>
        </p:txBody>
      </p:sp>
    </p:spTree>
    <p:extLst>
      <p:ext uri="{BB962C8B-B14F-4D97-AF65-F5344CB8AC3E}">
        <p14:creationId xmlns:p14="http://schemas.microsoft.com/office/powerpoint/2010/main" val="1168689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300" y="322263"/>
            <a:ext cx="8453438" cy="744537"/>
          </a:xfrm>
          <a:prstGeom prst="rect">
            <a:avLst/>
          </a:prstGeom>
          <a:noFill/>
        </p:spPr>
        <p:txBody>
          <a:bodyPr>
            <a:normAutofit fontScale="92500"/>
          </a:bodyPr>
          <a:lstStyle/>
          <a:p>
            <a:pPr algn="ctr" fontAlgn="auto">
              <a:spcBef>
                <a:spcPts val="0"/>
              </a:spcBef>
              <a:spcAft>
                <a:spcPts val="0"/>
              </a:spcAft>
              <a:defRPr/>
            </a:pPr>
            <a:r>
              <a:rPr lang="en-US" sz="3000" b="1" dirty="0">
                <a:solidFill>
                  <a:srgbClr val="D2422C"/>
                </a:solidFill>
                <a:latin typeface="Alegreya Sans"/>
                <a:cs typeface="Alegreya Sans"/>
              </a:rPr>
              <a:t>Challenges in Jordan’s Innovation </a:t>
            </a:r>
            <a:r>
              <a:rPr lang="en-US" sz="3000" b="1" u="sng" dirty="0">
                <a:solidFill>
                  <a:srgbClr val="D2422C"/>
                </a:solidFill>
                <a:latin typeface="Alegreya Sans"/>
                <a:cs typeface="Alegreya Sans"/>
              </a:rPr>
              <a:t>Governance</a:t>
            </a:r>
          </a:p>
        </p:txBody>
      </p:sp>
      <p:sp>
        <p:nvSpPr>
          <p:cNvPr id="3" name="TextBox 2"/>
          <p:cNvSpPr txBox="1"/>
          <p:nvPr/>
        </p:nvSpPr>
        <p:spPr>
          <a:xfrm>
            <a:off x="379413" y="1066800"/>
            <a:ext cx="8442325" cy="5060950"/>
          </a:xfrm>
          <a:prstGeom prst="rect">
            <a:avLst/>
          </a:prstGeom>
          <a:noFill/>
        </p:spPr>
        <p:txBody>
          <a:bodyPr>
            <a:normAutofit/>
          </a:bodyPr>
          <a:lstStyle/>
          <a:p>
            <a:pPr algn="just" fontAlgn="auto">
              <a:spcBef>
                <a:spcPts val="1200"/>
              </a:spcBef>
              <a:spcAft>
                <a:spcPts val="0"/>
              </a:spcAft>
              <a:defRPr/>
            </a:pPr>
            <a:r>
              <a:rPr lang="en-US" sz="2400" b="1" dirty="0">
                <a:solidFill>
                  <a:schemeClr val="tx1">
                    <a:lumMod val="65000"/>
                    <a:lumOff val="35000"/>
                  </a:schemeClr>
                </a:solidFill>
                <a:latin typeface="Alegreya Sans"/>
                <a:cs typeface="Alegreya Sans"/>
              </a:rPr>
              <a:t>1) The Higher Council for Science and Technology has a strong legal basis</a:t>
            </a:r>
            <a:r>
              <a:rPr lang="is-IS" sz="2400" b="1" dirty="0">
                <a:solidFill>
                  <a:schemeClr val="tx1">
                    <a:lumMod val="65000"/>
                    <a:lumOff val="35000"/>
                  </a:schemeClr>
                </a:solidFill>
                <a:latin typeface="Alegreya Sans"/>
                <a:cs typeface="Alegreya Sans"/>
              </a:rPr>
              <a:t>…</a:t>
            </a:r>
            <a:endParaRPr lang="en-US" sz="2400" b="1" dirty="0">
              <a:solidFill>
                <a:schemeClr val="tx1">
                  <a:lumMod val="65000"/>
                  <a:lumOff val="35000"/>
                </a:schemeClr>
              </a:solidFill>
              <a:latin typeface="Alegreya Sans"/>
              <a:cs typeface="Alegreya Sans"/>
            </a:endParaRPr>
          </a:p>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The HCST is empowered to promote and coordinate innovation by virtue of a robust and forward-thinking founding law</a:t>
            </a:r>
            <a:r>
              <a:rPr lang="is-IS" sz="2000" dirty="0">
                <a:solidFill>
                  <a:schemeClr val="tx1">
                    <a:lumMod val="65000"/>
                    <a:lumOff val="35000"/>
                  </a:schemeClr>
                </a:solidFill>
                <a:latin typeface="Alegreya Sans"/>
                <a:cs typeface="Alegreya Sans"/>
              </a:rPr>
              <a:t>…</a:t>
            </a:r>
            <a:endParaRPr lang="en-US" sz="2000" dirty="0">
              <a:solidFill>
                <a:schemeClr val="tx1">
                  <a:lumMod val="65000"/>
                  <a:lumOff val="35000"/>
                </a:schemeClr>
              </a:solidFill>
              <a:latin typeface="Alegreya Sans"/>
              <a:cs typeface="Alegreya Sans"/>
            </a:endParaRPr>
          </a:p>
          <a:p>
            <a:pPr algn="just" fontAlgn="auto">
              <a:spcBef>
                <a:spcPts val="1200"/>
              </a:spcBef>
              <a:spcAft>
                <a:spcPts val="0"/>
              </a:spcAft>
              <a:defRPr/>
            </a:pPr>
            <a:r>
              <a:rPr lang="en-US" sz="2400" b="1" dirty="0">
                <a:solidFill>
                  <a:schemeClr val="tx1">
                    <a:lumMod val="65000"/>
                    <a:lumOff val="35000"/>
                  </a:schemeClr>
                </a:solidFill>
                <a:latin typeface="Alegreya Sans"/>
                <a:cs typeface="Alegreya Sans"/>
              </a:rPr>
              <a:t>   </a:t>
            </a:r>
            <a:r>
              <a:rPr lang="is-IS" sz="2400" b="1" dirty="0">
                <a:solidFill>
                  <a:schemeClr val="tx1">
                    <a:lumMod val="65000"/>
                    <a:lumOff val="35000"/>
                  </a:schemeClr>
                </a:solidFill>
                <a:latin typeface="Alegreya Sans"/>
                <a:cs typeface="Alegreya Sans"/>
              </a:rPr>
              <a:t>…but it has not fully realized its potential.</a:t>
            </a:r>
            <a:endParaRPr lang="en-US" sz="2400" b="1" dirty="0">
              <a:solidFill>
                <a:schemeClr val="tx1">
                  <a:lumMod val="65000"/>
                  <a:lumOff val="35000"/>
                </a:schemeClr>
              </a:solidFill>
              <a:latin typeface="Alegreya Sans"/>
              <a:cs typeface="Alegreya Sans"/>
            </a:endParaRPr>
          </a:p>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The HCST risks losing its mandate to outside entities that have neither the national scope of vision nor a commitment to national development priorities. The HCST mandate is not clear to stakeholders, with no consensus on what it can and cannot do in the innovation landscape.</a:t>
            </a:r>
          </a:p>
          <a:p>
            <a:pPr algn="just" fontAlgn="auto">
              <a:spcBef>
                <a:spcPts val="1200"/>
              </a:spcBef>
              <a:spcAft>
                <a:spcPts val="0"/>
              </a:spcAft>
              <a:defRPr/>
            </a:pPr>
            <a:r>
              <a:rPr lang="en-US" sz="2400" b="1" dirty="0">
                <a:solidFill>
                  <a:schemeClr val="tx1">
                    <a:lumMod val="65000"/>
                    <a:lumOff val="35000"/>
                  </a:schemeClr>
                </a:solidFill>
                <a:latin typeface="Alegreya Sans"/>
                <a:cs typeface="Alegreya Sans"/>
              </a:rPr>
              <a:t>2) Antiquated models of coordination prevail.</a:t>
            </a:r>
          </a:p>
          <a:p>
            <a:pPr algn="just" fontAlgn="auto">
              <a:spcBef>
                <a:spcPts val="600"/>
              </a:spcBef>
              <a:spcAft>
                <a:spcPts val="0"/>
              </a:spcAft>
              <a:defRPr/>
            </a:pPr>
            <a:r>
              <a:rPr lang="en-US" sz="2000" dirty="0">
                <a:solidFill>
                  <a:schemeClr val="tx1">
                    <a:lumMod val="65000"/>
                    <a:lumOff val="35000"/>
                  </a:schemeClr>
                </a:solidFill>
                <a:latin typeface="Alegreya Sans"/>
                <a:cs typeface="Alegreya Sans"/>
              </a:rPr>
              <a:t>Innovation coordination is being approached through passive data collection and antiquated regulatory models that require public resources and are labor intensive (issuing surveys, populating databases)</a:t>
            </a:r>
          </a:p>
          <a:p>
            <a:pPr fontAlgn="auto">
              <a:spcBef>
                <a:spcPts val="600"/>
              </a:spcBef>
              <a:spcAft>
                <a:spcPts val="0"/>
              </a:spcAft>
              <a:defRPr/>
            </a:pPr>
            <a:endParaRPr lang="en-US" sz="2000" dirty="0">
              <a:solidFill>
                <a:schemeClr val="tx1">
                  <a:lumMod val="65000"/>
                  <a:lumOff val="35000"/>
                </a:schemeClr>
              </a:solidFill>
              <a:latin typeface="Alegreya Sans"/>
              <a:cs typeface="Alegreya Sans"/>
            </a:endParaRPr>
          </a:p>
        </p:txBody>
      </p:sp>
      <p:sp>
        <p:nvSpPr>
          <p:cNvPr id="4" name="Slide Number Placeholder 3"/>
          <p:cNvSpPr>
            <a:spLocks noGrp="1"/>
          </p:cNvSpPr>
          <p:nvPr>
            <p:ph type="sldNum" sz="quarter" idx="12"/>
          </p:nvPr>
        </p:nvSpPr>
        <p:spPr/>
        <p:txBody>
          <a:bodyPr/>
          <a:lstStyle/>
          <a:p>
            <a:fld id="{21967616-FBD9-45D7-9C1A-A1F671375229}"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Invent Final Conference Sep. 2018</a:t>
            </a:r>
            <a:endParaRPr lang="en-US"/>
          </a:p>
        </p:txBody>
      </p:sp>
      <p:sp>
        <p:nvSpPr>
          <p:cNvPr id="6" name="Date Placeholder 5"/>
          <p:cNvSpPr>
            <a:spLocks noGrp="1"/>
          </p:cNvSpPr>
          <p:nvPr>
            <p:ph type="dt" sz="half" idx="10"/>
          </p:nvPr>
        </p:nvSpPr>
        <p:spPr/>
        <p:txBody>
          <a:bodyPr/>
          <a:lstStyle/>
          <a:p>
            <a:fld id="{0F2F063E-176B-4878-A2E8-CC92D38394D1}" type="datetime1">
              <a:rPr lang="en-US" smtClean="0"/>
              <a:t>9/23/2018</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70386"/>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Thank you </a:t>
            </a:r>
            <a:endParaRPr lang="en-US" dirty="0"/>
          </a:p>
        </p:txBody>
      </p:sp>
      <p:sp>
        <p:nvSpPr>
          <p:cNvPr id="3" name="Date Placeholder 2"/>
          <p:cNvSpPr>
            <a:spLocks noGrp="1"/>
          </p:cNvSpPr>
          <p:nvPr>
            <p:ph type="dt" sz="half" idx="10"/>
          </p:nvPr>
        </p:nvSpPr>
        <p:spPr/>
        <p:txBody>
          <a:bodyPr/>
          <a:lstStyle/>
          <a:p>
            <a:fld id="{52D44311-5500-4511-84C1-B706DBCADA37}" type="datetime1">
              <a:rPr lang="en-US" smtClean="0"/>
              <a:t>9/23/2018</a:t>
            </a:fld>
            <a:endParaRPr lang="en-US"/>
          </a:p>
        </p:txBody>
      </p:sp>
      <p:sp>
        <p:nvSpPr>
          <p:cNvPr id="4" name="Footer Placeholder 3"/>
          <p:cNvSpPr>
            <a:spLocks noGrp="1"/>
          </p:cNvSpPr>
          <p:nvPr>
            <p:ph type="ftr" sz="quarter" idx="11"/>
          </p:nvPr>
        </p:nvSpPr>
        <p:spPr/>
        <p:txBody>
          <a:bodyPr/>
          <a:lstStyle/>
          <a:p>
            <a:r>
              <a:rPr lang="en-US" smtClean="0"/>
              <a:t>Invent Final Conference Sep. 2018</a:t>
            </a:r>
            <a:endParaRPr lang="en-US"/>
          </a:p>
        </p:txBody>
      </p:sp>
      <p:sp>
        <p:nvSpPr>
          <p:cNvPr id="5" name="Slide Number Placeholder 4"/>
          <p:cNvSpPr>
            <a:spLocks noGrp="1"/>
          </p:cNvSpPr>
          <p:nvPr>
            <p:ph type="sldNum" sz="quarter" idx="12"/>
          </p:nvPr>
        </p:nvSpPr>
        <p:spPr/>
        <p:txBody>
          <a:bodyPr/>
          <a:lstStyle/>
          <a:p>
            <a:fld id="{05E76EAC-78BE-4890-8820-7A281032B509}" type="slidenum">
              <a:rPr lang="ar-SA" smtClean="0"/>
              <a:pPr/>
              <a:t>30</a:t>
            </a:fld>
            <a:endParaRPr lang="en-US"/>
          </a:p>
        </p:txBody>
      </p:sp>
      <p:pic>
        <p:nvPicPr>
          <p:cNvPr id="6" name="Picture 5" descr="untitled2"/>
          <p:cNvPicPr>
            <a:picLocks noChangeAspect="1" noChangeArrowheads="1"/>
          </p:cNvPicPr>
          <p:nvPr/>
        </p:nvPicPr>
        <p:blipFill>
          <a:blip r:embed="rId3" cstate="print"/>
          <a:srcRect/>
          <a:stretch>
            <a:fillRect/>
          </a:stretch>
        </p:blipFill>
        <p:spPr bwMode="auto">
          <a:xfrm>
            <a:off x="4375150" y="457200"/>
            <a:ext cx="850900" cy="801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914400" y="142830"/>
            <a:ext cx="7772400" cy="1643085"/>
          </a:xfrm>
        </p:spPr>
        <p:txBody>
          <a:bodyPr>
            <a:normAutofit/>
          </a:bodyPr>
          <a:lstStyle/>
          <a:p>
            <a:r>
              <a:rPr lang="en-US" b="1" dirty="0" smtClean="0">
                <a:solidFill>
                  <a:srgbClr val="FF0000"/>
                </a:solidFill>
              </a:rPr>
              <a:t>Innovation System 	</a:t>
            </a:r>
            <a:br>
              <a:rPr lang="en-US" b="1" dirty="0" smtClean="0">
                <a:solidFill>
                  <a:srgbClr val="FF0000"/>
                </a:solidFill>
              </a:rPr>
            </a:br>
            <a:endParaRPr lang="en-US" dirty="0" smtClean="0">
              <a:solidFill>
                <a:srgbClr val="FF0000"/>
              </a:solidFill>
            </a:endParaRPr>
          </a:p>
        </p:txBody>
      </p:sp>
      <p:sp>
        <p:nvSpPr>
          <p:cNvPr id="11" name="Date Placeholder 3"/>
          <p:cNvSpPr>
            <a:spLocks noGrp="1"/>
          </p:cNvSpPr>
          <p:nvPr>
            <p:ph type="dt" sz="half" idx="10"/>
          </p:nvPr>
        </p:nvSpPr>
        <p:spPr/>
        <p:txBody>
          <a:bodyPr/>
          <a:lstStyle/>
          <a:p>
            <a:fld id="{65B9D8F0-E3EC-466A-81EF-5D1E89A7BE5C}" type="datetime1">
              <a:rPr lang="en-US" b="1" smtClean="0"/>
              <a:t>9/23/2018</a:t>
            </a:fld>
            <a:endParaRPr lang="en-US" b="1" dirty="0"/>
          </a:p>
        </p:txBody>
      </p:sp>
      <p:sp>
        <p:nvSpPr>
          <p:cNvPr id="12" name="Footer Placeholder 4"/>
          <p:cNvSpPr>
            <a:spLocks noGrp="1"/>
          </p:cNvSpPr>
          <p:nvPr>
            <p:ph type="ftr" sz="quarter" idx="11"/>
          </p:nvPr>
        </p:nvSpPr>
        <p:spPr/>
        <p:txBody>
          <a:bodyPr/>
          <a:lstStyle/>
          <a:p>
            <a:r>
              <a:rPr lang="en-US" b="1" smtClean="0"/>
              <a:t>Invent Final Conference Sep. 2018</a:t>
            </a:r>
            <a:endParaRPr lang="en-US" b="1" dirty="0"/>
          </a:p>
        </p:txBody>
      </p:sp>
      <p:sp>
        <p:nvSpPr>
          <p:cNvPr id="13" name="Slide Number Placeholder 5"/>
          <p:cNvSpPr>
            <a:spLocks noGrp="1"/>
          </p:cNvSpPr>
          <p:nvPr>
            <p:ph type="sldNum" sz="quarter" idx="12"/>
          </p:nvPr>
        </p:nvSpPr>
        <p:spPr>
          <a:xfrm>
            <a:off x="8551917" y="6350040"/>
            <a:ext cx="542922" cy="463548"/>
          </a:xfrm>
        </p:spPr>
        <p:txBody>
          <a:bodyPr/>
          <a:lstStyle/>
          <a:p>
            <a:fld id="{D1D69F24-03E9-4021-92D2-0789689399D0}" type="slidenum">
              <a:rPr lang="ar-SA"/>
              <a:pPr/>
              <a:t>4</a:t>
            </a:fld>
            <a:endParaRPr lang="en-US"/>
          </a:p>
        </p:txBody>
      </p:sp>
      <p:sp>
        <p:nvSpPr>
          <p:cNvPr id="63491" name="Rectangle 3"/>
          <p:cNvSpPr>
            <a:spLocks noGrp="1" noChangeArrowheads="1"/>
          </p:cNvSpPr>
          <p:nvPr>
            <p:ph sz="quarter" idx="1"/>
          </p:nvPr>
        </p:nvSpPr>
        <p:spPr>
          <a:xfrm>
            <a:off x="957213" y="1808820"/>
            <a:ext cx="7424787" cy="4431682"/>
          </a:xfrm>
        </p:spPr>
        <p:txBody>
          <a:bodyPr>
            <a:normAutofit fontScale="55000" lnSpcReduction="20000"/>
          </a:bodyPr>
          <a:lstStyle/>
          <a:p>
            <a:pPr>
              <a:buNone/>
            </a:pPr>
            <a:r>
              <a:rPr lang="en-US" sz="4800" dirty="0" smtClean="0"/>
              <a:t> </a:t>
            </a:r>
          </a:p>
          <a:p>
            <a:pPr>
              <a:buNone/>
            </a:pPr>
            <a:r>
              <a:rPr lang="en-US" sz="4400" dirty="0" smtClean="0"/>
              <a:t>The country’s innovation system—firms, research centers, universities, think tanks, consultants, and other organizations—must be capable of tapping the growing stock of global knowledge and adapting it to local needs, as well as creating new products and processes that can compete in export markets and meet needs at home. 	</a:t>
            </a:r>
          </a:p>
          <a:p>
            <a:pPr>
              <a:buNone/>
            </a:pPr>
            <a:endParaRPr lang="en-US" sz="4800" dirty="0" smtClean="0"/>
          </a:p>
          <a:p>
            <a:pPr>
              <a:buNone/>
            </a:pPr>
            <a:r>
              <a:rPr lang="en-US" sz="4800" dirty="0" smtClean="0"/>
              <a:t>	</a:t>
            </a:r>
          </a:p>
          <a:p>
            <a:pPr>
              <a:buNone/>
            </a:pPr>
            <a:r>
              <a:rPr lang="en-US" sz="3600" dirty="0" smtClean="0"/>
              <a:t>	</a:t>
            </a:r>
          </a:p>
          <a:p>
            <a:pPr>
              <a:buNone/>
            </a:pPr>
            <a:r>
              <a:rPr lang="en-US" sz="2000" dirty="0" smtClean="0"/>
              <a:t>© World Bank 2013 </a:t>
            </a:r>
          </a:p>
          <a:p>
            <a:pPr lvl="0">
              <a:buNone/>
            </a:pPr>
            <a:endParaRPr lang="en-US" sz="2000" dirty="0" smtClean="0"/>
          </a:p>
          <a:p>
            <a:endParaRPr lang="en-US" sz="2000" dirty="0" smtClean="0"/>
          </a:p>
          <a:p>
            <a:pPr lvl="0"/>
            <a:endParaRPr lang="en-US" sz="2000" dirty="0" smtClean="0"/>
          </a:p>
        </p:txBody>
      </p:sp>
      <p:sp>
        <p:nvSpPr>
          <p:cNvPr id="634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50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dirty="0" smtClean="0">
                <a:solidFill>
                  <a:schemeClr val="accent1">
                    <a:lumMod val="60000"/>
                    <a:lumOff val="40000"/>
                  </a:schemeClr>
                </a:solidFill>
                <a:cs typeface="Arial" charset="0"/>
              </a:rPr>
              <a:t>Why Innovate?</a:t>
            </a:r>
            <a:endParaRPr lang="en-US" dirty="0">
              <a:solidFill>
                <a:schemeClr val="accent1">
                  <a:lumMod val="60000"/>
                  <a:lumOff val="40000"/>
                </a:schemeClr>
              </a:solidFill>
              <a:cs typeface="Arial" charset="0"/>
            </a:endParaRPr>
          </a:p>
        </p:txBody>
      </p:sp>
      <p:sp>
        <p:nvSpPr>
          <p:cNvPr id="11" name="Date Placeholder 3"/>
          <p:cNvSpPr>
            <a:spLocks noGrp="1"/>
          </p:cNvSpPr>
          <p:nvPr>
            <p:ph type="dt" sz="half" idx="10"/>
          </p:nvPr>
        </p:nvSpPr>
        <p:spPr/>
        <p:txBody>
          <a:bodyPr/>
          <a:lstStyle/>
          <a:p>
            <a:fld id="{486F5570-4C58-4077-9178-2C0A03E114E0}" type="datetime1">
              <a:rPr lang="en-US" b="1" smtClean="0"/>
              <a:t>9/23/2018</a:t>
            </a:fld>
            <a:endParaRPr lang="en-US" b="1" dirty="0"/>
          </a:p>
        </p:txBody>
      </p:sp>
      <p:sp>
        <p:nvSpPr>
          <p:cNvPr id="12" name="Footer Placeholder 4"/>
          <p:cNvSpPr>
            <a:spLocks noGrp="1"/>
          </p:cNvSpPr>
          <p:nvPr>
            <p:ph type="ftr" sz="quarter" idx="11"/>
          </p:nvPr>
        </p:nvSpPr>
        <p:spPr/>
        <p:txBody>
          <a:bodyPr/>
          <a:lstStyle/>
          <a:p>
            <a:r>
              <a:rPr lang="en-US" b="1" smtClean="0"/>
              <a:t>Invent Final Conference Sep. 2018</a:t>
            </a:r>
            <a:endParaRPr lang="en-US" b="1" dirty="0"/>
          </a:p>
        </p:txBody>
      </p:sp>
      <p:sp>
        <p:nvSpPr>
          <p:cNvPr id="13" name="Slide Number Placeholder 5"/>
          <p:cNvSpPr>
            <a:spLocks noGrp="1"/>
          </p:cNvSpPr>
          <p:nvPr>
            <p:ph type="sldNum" sz="quarter" idx="12"/>
          </p:nvPr>
        </p:nvSpPr>
        <p:spPr>
          <a:xfrm>
            <a:off x="8551917" y="6350040"/>
            <a:ext cx="542922" cy="463548"/>
          </a:xfrm>
        </p:spPr>
        <p:txBody>
          <a:bodyPr/>
          <a:lstStyle/>
          <a:p>
            <a:fld id="{D1D69F24-03E9-4021-92D2-0789689399D0}" type="slidenum">
              <a:rPr lang="ar-SA"/>
              <a:pPr/>
              <a:t>5</a:t>
            </a:fld>
            <a:endParaRPr lang="en-US"/>
          </a:p>
        </p:txBody>
      </p:sp>
      <p:sp>
        <p:nvSpPr>
          <p:cNvPr id="63491" name="Rectangle 3"/>
          <p:cNvSpPr>
            <a:spLocks noGrp="1" noChangeArrowheads="1"/>
          </p:cNvSpPr>
          <p:nvPr>
            <p:ph sz="quarter" idx="1"/>
          </p:nvPr>
        </p:nvSpPr>
        <p:spPr>
          <a:xfrm>
            <a:off x="957213" y="1808820"/>
            <a:ext cx="7424787" cy="4431682"/>
          </a:xfrm>
        </p:spPr>
        <p:txBody>
          <a:bodyPr>
            <a:normAutofit fontScale="92500"/>
          </a:bodyPr>
          <a:lstStyle/>
          <a:p>
            <a:pPr lvl="0"/>
            <a:r>
              <a:rPr lang="en-US" sz="2000" dirty="0" smtClean="0"/>
              <a:t>Innovation is increasingly acknowledged as important driver of value creation, economic growth and social welfare.  </a:t>
            </a:r>
          </a:p>
          <a:p>
            <a:pPr lvl="0"/>
            <a:r>
              <a:rPr lang="en-US" sz="2000" dirty="0" smtClean="0"/>
              <a:t>It is estimated that the payoff of promoting research, innovation and adaptation, and enforcement of property rights could add 1 percentage point to GDP growth per year. </a:t>
            </a:r>
          </a:p>
          <a:p>
            <a:pPr lvl="0"/>
            <a:r>
              <a:rPr lang="en-US" sz="2000" dirty="0" smtClean="0"/>
              <a:t>An increasing number of countries – at different stages of economic development – take steps towards underpinning their economic development by more innovation. </a:t>
            </a:r>
          </a:p>
          <a:p>
            <a:pPr lvl="0"/>
            <a:r>
              <a:rPr lang="en-US" sz="2000" dirty="0" smtClean="0"/>
              <a:t>The country’s innovation system—firms, research centers, universities, think tanks, consultants, and other organizations—must be capable of tapping the growing stock of global knowledge and adapting it to local needs, as well as creating new products and processes that can compete in export markets and meet needs at home. </a:t>
            </a:r>
            <a:endParaRPr lang="en-US" sz="2000" dirty="0" smtClean="0"/>
          </a:p>
          <a:p>
            <a:pPr marL="0" lvl="0" indent="0">
              <a:buNone/>
            </a:pPr>
            <a:r>
              <a:rPr lang="en-US" sz="2000" dirty="0"/>
              <a:t>      </a:t>
            </a:r>
            <a:r>
              <a:rPr lang="en-US" sz="1300" dirty="0"/>
              <a:t>© World Bank 2013 </a:t>
            </a:r>
          </a:p>
          <a:p>
            <a:pPr marL="0" lvl="0" indent="0">
              <a:buNone/>
            </a:pPr>
            <a:endParaRPr lang="en-US" sz="2000" dirty="0"/>
          </a:p>
        </p:txBody>
      </p:sp>
      <p:sp>
        <p:nvSpPr>
          <p:cNvPr id="634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50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914400" y="274637"/>
            <a:ext cx="7772400" cy="1365225"/>
          </a:xfrm>
        </p:spPr>
        <p:txBody>
          <a:bodyPr>
            <a:noAutofit/>
          </a:bodyPr>
          <a:lstStyle/>
          <a:p>
            <a:r>
              <a:rPr lang="en-US" sz="3600" dirty="0" smtClean="0">
                <a:solidFill>
                  <a:srgbClr val="FF0000"/>
                </a:solidFill>
              </a:rPr>
              <a:t>Needed interventions</a:t>
            </a:r>
            <a:endParaRPr lang="en-US" sz="3600" dirty="0">
              <a:solidFill>
                <a:srgbClr val="FF0000"/>
              </a:solidFill>
              <a:cs typeface="Arial" charset="0"/>
            </a:endParaRPr>
          </a:p>
        </p:txBody>
      </p:sp>
      <p:sp>
        <p:nvSpPr>
          <p:cNvPr id="11" name="Date Placeholder 3"/>
          <p:cNvSpPr>
            <a:spLocks noGrp="1"/>
          </p:cNvSpPr>
          <p:nvPr>
            <p:ph type="dt" sz="half" idx="10"/>
          </p:nvPr>
        </p:nvSpPr>
        <p:spPr/>
        <p:txBody>
          <a:bodyPr/>
          <a:lstStyle/>
          <a:p>
            <a:fld id="{B8307D22-ECF6-4909-B3D9-1C6E220A8783}" type="datetime1">
              <a:rPr lang="en-US" b="1" smtClean="0"/>
              <a:t>9/23/2018</a:t>
            </a:fld>
            <a:endParaRPr lang="en-US" b="1" dirty="0"/>
          </a:p>
        </p:txBody>
      </p:sp>
      <p:sp>
        <p:nvSpPr>
          <p:cNvPr id="12" name="Footer Placeholder 4"/>
          <p:cNvSpPr>
            <a:spLocks noGrp="1"/>
          </p:cNvSpPr>
          <p:nvPr>
            <p:ph type="ftr" sz="quarter" idx="11"/>
          </p:nvPr>
        </p:nvSpPr>
        <p:spPr/>
        <p:txBody>
          <a:bodyPr/>
          <a:lstStyle/>
          <a:p>
            <a:r>
              <a:rPr lang="en-US" b="1" smtClean="0"/>
              <a:t>Invent Final Conference Sep. 2018</a:t>
            </a:r>
            <a:endParaRPr lang="en-US" b="1" dirty="0"/>
          </a:p>
        </p:txBody>
      </p:sp>
      <p:sp>
        <p:nvSpPr>
          <p:cNvPr id="13" name="Slide Number Placeholder 5"/>
          <p:cNvSpPr>
            <a:spLocks noGrp="1"/>
          </p:cNvSpPr>
          <p:nvPr>
            <p:ph type="sldNum" sz="quarter" idx="12"/>
          </p:nvPr>
        </p:nvSpPr>
        <p:spPr>
          <a:xfrm>
            <a:off x="8551917" y="6350040"/>
            <a:ext cx="542922" cy="463548"/>
          </a:xfrm>
        </p:spPr>
        <p:txBody>
          <a:bodyPr/>
          <a:lstStyle/>
          <a:p>
            <a:fld id="{D1D69F24-03E9-4021-92D2-0789689399D0}" type="slidenum">
              <a:rPr lang="ar-SA"/>
              <a:pPr/>
              <a:t>6</a:t>
            </a:fld>
            <a:endParaRPr lang="en-US"/>
          </a:p>
        </p:txBody>
      </p:sp>
      <p:sp>
        <p:nvSpPr>
          <p:cNvPr id="63491" name="Rectangle 3"/>
          <p:cNvSpPr>
            <a:spLocks noGrp="1" noChangeArrowheads="1"/>
          </p:cNvSpPr>
          <p:nvPr>
            <p:ph sz="quarter" idx="1"/>
          </p:nvPr>
        </p:nvSpPr>
        <p:spPr>
          <a:xfrm>
            <a:off x="957213" y="1808820"/>
            <a:ext cx="7424787" cy="4431682"/>
          </a:xfrm>
        </p:spPr>
        <p:txBody>
          <a:bodyPr>
            <a:normAutofit fontScale="92500"/>
          </a:bodyPr>
          <a:lstStyle/>
          <a:p>
            <a:pPr lvl="0" algn="just">
              <a:buNone/>
            </a:pPr>
            <a:r>
              <a:rPr lang="en-US" sz="3200" dirty="0" smtClean="0"/>
              <a:t>Short and medium term interventions should concentrate on the determinants of innovation that have the highest impact:</a:t>
            </a:r>
          </a:p>
          <a:p>
            <a:pPr marL="457200" lvl="0" indent="-457200">
              <a:buFont typeface="+mj-lt"/>
              <a:buAutoNum type="arabicPeriod"/>
            </a:pPr>
            <a:r>
              <a:rPr lang="en-US" sz="2800" dirty="0" smtClean="0"/>
              <a:t>Business environment</a:t>
            </a:r>
          </a:p>
          <a:p>
            <a:pPr marL="457200" indent="-457200">
              <a:buFont typeface="+mj-lt"/>
              <a:buAutoNum type="arabicPeriod"/>
            </a:pPr>
            <a:r>
              <a:rPr lang="en-US" sz="2800" dirty="0" smtClean="0"/>
              <a:t>Finance</a:t>
            </a:r>
          </a:p>
          <a:p>
            <a:pPr marL="457200" lvl="0" indent="-457200">
              <a:buFont typeface="+mj-lt"/>
              <a:buAutoNum type="arabicPeriod"/>
            </a:pPr>
            <a:r>
              <a:rPr lang="en-US" sz="2800" dirty="0" smtClean="0"/>
              <a:t>Skills and marketing</a:t>
            </a:r>
          </a:p>
          <a:p>
            <a:pPr marL="457200" lvl="0" indent="-457200">
              <a:buFont typeface="+mj-lt"/>
              <a:buAutoNum type="arabicPeriod"/>
            </a:pPr>
            <a:r>
              <a:rPr lang="en-US" sz="2800" dirty="0" smtClean="0"/>
              <a:t>Diversification and reform</a:t>
            </a:r>
          </a:p>
          <a:p>
            <a:pPr marL="457200" lvl="0" indent="-457200">
              <a:buNone/>
            </a:pPr>
            <a:endParaRPr lang="en-US" sz="2800" dirty="0" smtClean="0"/>
          </a:p>
          <a:p>
            <a:pPr marL="457200" indent="-457200">
              <a:buNone/>
            </a:pPr>
            <a:r>
              <a:rPr lang="en-US" sz="1600" dirty="0" smtClean="0"/>
              <a:t>© World Bank 2013 </a:t>
            </a:r>
          </a:p>
          <a:p>
            <a:pPr marL="457200" lvl="0" indent="-457200">
              <a:buNone/>
            </a:pPr>
            <a:endParaRPr lang="en-US" sz="2800" dirty="0"/>
          </a:p>
        </p:txBody>
      </p:sp>
      <p:sp>
        <p:nvSpPr>
          <p:cNvPr id="634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50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914400" y="274637"/>
            <a:ext cx="7772400" cy="1365225"/>
          </a:xfrm>
        </p:spPr>
        <p:txBody>
          <a:bodyPr>
            <a:noAutofit/>
          </a:bodyPr>
          <a:lstStyle/>
          <a:p>
            <a:pPr marL="457200" lvl="0" indent="-457200"/>
            <a:r>
              <a:rPr lang="en-US" sz="3600" dirty="0" smtClean="0">
                <a:solidFill>
                  <a:srgbClr val="FF0000"/>
                </a:solidFill>
              </a:rPr>
              <a:t>Business environment</a:t>
            </a:r>
          </a:p>
        </p:txBody>
      </p:sp>
      <p:sp>
        <p:nvSpPr>
          <p:cNvPr id="11" name="Date Placeholder 3"/>
          <p:cNvSpPr>
            <a:spLocks noGrp="1"/>
          </p:cNvSpPr>
          <p:nvPr>
            <p:ph type="dt" sz="half" idx="10"/>
          </p:nvPr>
        </p:nvSpPr>
        <p:spPr/>
        <p:txBody>
          <a:bodyPr/>
          <a:lstStyle/>
          <a:p>
            <a:fld id="{A16133A2-B5CE-4C78-9825-F5E4DFA9582D}" type="datetime1">
              <a:rPr lang="en-US" b="1" smtClean="0"/>
              <a:t>9/23/2018</a:t>
            </a:fld>
            <a:endParaRPr lang="en-US" b="1" dirty="0"/>
          </a:p>
        </p:txBody>
      </p:sp>
      <p:sp>
        <p:nvSpPr>
          <p:cNvPr id="12" name="Footer Placeholder 4"/>
          <p:cNvSpPr>
            <a:spLocks noGrp="1"/>
          </p:cNvSpPr>
          <p:nvPr>
            <p:ph type="ftr" sz="quarter" idx="11"/>
          </p:nvPr>
        </p:nvSpPr>
        <p:spPr/>
        <p:txBody>
          <a:bodyPr/>
          <a:lstStyle/>
          <a:p>
            <a:r>
              <a:rPr lang="en-US" b="1" smtClean="0"/>
              <a:t>Invent Final Conference Sep. 2018</a:t>
            </a:r>
            <a:endParaRPr lang="en-US" b="1" dirty="0"/>
          </a:p>
        </p:txBody>
      </p:sp>
      <p:sp>
        <p:nvSpPr>
          <p:cNvPr id="13" name="Slide Number Placeholder 5"/>
          <p:cNvSpPr>
            <a:spLocks noGrp="1"/>
          </p:cNvSpPr>
          <p:nvPr>
            <p:ph type="sldNum" sz="quarter" idx="12"/>
          </p:nvPr>
        </p:nvSpPr>
        <p:spPr>
          <a:xfrm>
            <a:off x="8551917" y="6350040"/>
            <a:ext cx="542922" cy="463548"/>
          </a:xfrm>
        </p:spPr>
        <p:txBody>
          <a:bodyPr/>
          <a:lstStyle/>
          <a:p>
            <a:fld id="{D1D69F24-03E9-4021-92D2-0789689399D0}" type="slidenum">
              <a:rPr lang="ar-SA"/>
              <a:pPr/>
              <a:t>7</a:t>
            </a:fld>
            <a:endParaRPr lang="en-US"/>
          </a:p>
        </p:txBody>
      </p:sp>
      <p:sp>
        <p:nvSpPr>
          <p:cNvPr id="63491" name="Rectangle 3"/>
          <p:cNvSpPr>
            <a:spLocks noGrp="1" noChangeArrowheads="1"/>
          </p:cNvSpPr>
          <p:nvPr>
            <p:ph sz="quarter" idx="1"/>
          </p:nvPr>
        </p:nvSpPr>
        <p:spPr>
          <a:xfrm>
            <a:off x="957213" y="1749402"/>
            <a:ext cx="7424787" cy="4431682"/>
          </a:xfrm>
        </p:spPr>
        <p:txBody>
          <a:bodyPr>
            <a:normAutofit fontScale="92500" lnSpcReduction="10000"/>
          </a:bodyPr>
          <a:lstStyle/>
          <a:p>
            <a:pPr lvl="0"/>
            <a:r>
              <a:rPr lang="en-US" sz="3600" dirty="0" smtClean="0"/>
              <a:t>Policy reforms to increase fare competition.</a:t>
            </a:r>
          </a:p>
          <a:p>
            <a:pPr lvl="0"/>
            <a:r>
              <a:rPr lang="en-US" sz="3600" dirty="0" smtClean="0"/>
              <a:t>Facilitate entry and exit and investor rights protection.</a:t>
            </a:r>
          </a:p>
          <a:p>
            <a:pPr lvl="0"/>
            <a:r>
              <a:rPr lang="en-US" sz="3600" dirty="0" smtClean="0"/>
              <a:t>Policy for cross boarder and international trade with "good" government support.</a:t>
            </a:r>
          </a:p>
          <a:p>
            <a:pPr marL="457200" indent="-457200">
              <a:buNone/>
            </a:pPr>
            <a:endParaRPr lang="en-US" sz="1600" dirty="0" smtClean="0"/>
          </a:p>
          <a:p>
            <a:pPr marL="457200" indent="-457200">
              <a:buNone/>
            </a:pPr>
            <a:endParaRPr lang="en-US" sz="1600" dirty="0" smtClean="0"/>
          </a:p>
          <a:p>
            <a:pPr marL="457200" indent="-457200">
              <a:buNone/>
            </a:pPr>
            <a:r>
              <a:rPr lang="en-US" sz="1600" dirty="0" smtClean="0"/>
              <a:t>© World Bank 2013 </a:t>
            </a:r>
          </a:p>
        </p:txBody>
      </p:sp>
      <p:sp>
        <p:nvSpPr>
          <p:cNvPr id="634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50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914400" y="274637"/>
            <a:ext cx="7772400" cy="1365225"/>
          </a:xfrm>
        </p:spPr>
        <p:txBody>
          <a:bodyPr>
            <a:noAutofit/>
          </a:bodyPr>
          <a:lstStyle/>
          <a:p>
            <a:pPr marL="457200" indent="-457200"/>
            <a:r>
              <a:rPr lang="en-US" sz="3600" dirty="0" smtClean="0">
                <a:solidFill>
                  <a:srgbClr val="FF0000"/>
                </a:solidFill>
              </a:rPr>
              <a:t>Finance</a:t>
            </a:r>
          </a:p>
        </p:txBody>
      </p:sp>
      <p:sp>
        <p:nvSpPr>
          <p:cNvPr id="11" name="Date Placeholder 3"/>
          <p:cNvSpPr>
            <a:spLocks noGrp="1"/>
          </p:cNvSpPr>
          <p:nvPr>
            <p:ph type="dt" sz="half" idx="10"/>
          </p:nvPr>
        </p:nvSpPr>
        <p:spPr/>
        <p:txBody>
          <a:bodyPr/>
          <a:lstStyle/>
          <a:p>
            <a:fld id="{3C6653A4-CC32-44F9-9869-6096026AF9D3}" type="datetime1">
              <a:rPr lang="en-US" b="1" smtClean="0"/>
              <a:t>9/23/2018</a:t>
            </a:fld>
            <a:endParaRPr lang="en-US" b="1" dirty="0"/>
          </a:p>
        </p:txBody>
      </p:sp>
      <p:sp>
        <p:nvSpPr>
          <p:cNvPr id="12" name="Footer Placeholder 4"/>
          <p:cNvSpPr>
            <a:spLocks noGrp="1"/>
          </p:cNvSpPr>
          <p:nvPr>
            <p:ph type="ftr" sz="quarter" idx="11"/>
          </p:nvPr>
        </p:nvSpPr>
        <p:spPr/>
        <p:txBody>
          <a:bodyPr/>
          <a:lstStyle/>
          <a:p>
            <a:r>
              <a:rPr lang="en-US" b="1" smtClean="0"/>
              <a:t>Invent Final Conference Sep. 2018</a:t>
            </a:r>
            <a:endParaRPr lang="en-US" b="1" dirty="0"/>
          </a:p>
        </p:txBody>
      </p:sp>
      <p:sp>
        <p:nvSpPr>
          <p:cNvPr id="13" name="Slide Number Placeholder 5"/>
          <p:cNvSpPr>
            <a:spLocks noGrp="1"/>
          </p:cNvSpPr>
          <p:nvPr>
            <p:ph type="sldNum" sz="quarter" idx="12"/>
          </p:nvPr>
        </p:nvSpPr>
        <p:spPr>
          <a:xfrm>
            <a:off x="8551917" y="6350040"/>
            <a:ext cx="542922" cy="463548"/>
          </a:xfrm>
        </p:spPr>
        <p:txBody>
          <a:bodyPr/>
          <a:lstStyle/>
          <a:p>
            <a:fld id="{D1D69F24-03E9-4021-92D2-0789689399D0}" type="slidenum">
              <a:rPr lang="ar-SA"/>
              <a:pPr/>
              <a:t>8</a:t>
            </a:fld>
            <a:endParaRPr lang="en-US"/>
          </a:p>
        </p:txBody>
      </p:sp>
      <p:sp>
        <p:nvSpPr>
          <p:cNvPr id="63491" name="Rectangle 3"/>
          <p:cNvSpPr>
            <a:spLocks noGrp="1" noChangeArrowheads="1"/>
          </p:cNvSpPr>
          <p:nvPr>
            <p:ph sz="quarter" idx="1"/>
          </p:nvPr>
        </p:nvSpPr>
        <p:spPr>
          <a:xfrm>
            <a:off x="957213" y="1808820"/>
            <a:ext cx="7424787" cy="4431682"/>
          </a:xfrm>
        </p:spPr>
        <p:txBody>
          <a:bodyPr>
            <a:normAutofit fontScale="92500" lnSpcReduction="10000"/>
          </a:bodyPr>
          <a:lstStyle/>
          <a:p>
            <a:pPr lvl="0"/>
            <a:r>
              <a:rPr lang="en-US" sz="3200" dirty="0" smtClean="0"/>
              <a:t>It should include: VC funds, angle investors, seed financing, private equity, public capital markets, debt, and matching grants.</a:t>
            </a:r>
          </a:p>
          <a:p>
            <a:pPr lvl="0"/>
            <a:r>
              <a:rPr lang="en-US" sz="3200" dirty="0" smtClean="0"/>
              <a:t>Providing wider access, lower cost and longer payback duration for early stage innovative start-ups and entrepreneurs. </a:t>
            </a:r>
          </a:p>
          <a:p>
            <a:pPr lvl="0"/>
            <a:r>
              <a:rPr lang="en-US" sz="3200" dirty="0" smtClean="0"/>
              <a:t>Developing pre-bank financing infrastructure and/or guarantee fund.</a:t>
            </a:r>
          </a:p>
          <a:p>
            <a:pPr>
              <a:buNone/>
            </a:pPr>
            <a:endParaRPr lang="en-US" sz="1600" dirty="0" smtClean="0"/>
          </a:p>
          <a:p>
            <a:pPr>
              <a:buNone/>
            </a:pPr>
            <a:r>
              <a:rPr lang="en-US" sz="1600" dirty="0" smtClean="0"/>
              <a:t>© World Bank 2013 </a:t>
            </a:r>
          </a:p>
          <a:p>
            <a:pPr lvl="0">
              <a:buNone/>
            </a:pPr>
            <a:endParaRPr lang="en-US" sz="1600" dirty="0"/>
          </a:p>
        </p:txBody>
      </p:sp>
      <p:sp>
        <p:nvSpPr>
          <p:cNvPr id="634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50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914400" y="274637"/>
            <a:ext cx="7772400" cy="1365225"/>
          </a:xfrm>
        </p:spPr>
        <p:txBody>
          <a:bodyPr>
            <a:noAutofit/>
          </a:bodyPr>
          <a:lstStyle/>
          <a:p>
            <a:pPr marL="457200" lvl="0" indent="-457200"/>
            <a:r>
              <a:rPr lang="en-US" sz="3600" dirty="0" smtClean="0">
                <a:solidFill>
                  <a:srgbClr val="FF0000"/>
                </a:solidFill>
              </a:rPr>
              <a:t>Skills and marketing</a:t>
            </a:r>
          </a:p>
        </p:txBody>
      </p:sp>
      <p:sp>
        <p:nvSpPr>
          <p:cNvPr id="11" name="Date Placeholder 3"/>
          <p:cNvSpPr>
            <a:spLocks noGrp="1"/>
          </p:cNvSpPr>
          <p:nvPr>
            <p:ph type="dt" sz="half" idx="10"/>
          </p:nvPr>
        </p:nvSpPr>
        <p:spPr/>
        <p:txBody>
          <a:bodyPr/>
          <a:lstStyle/>
          <a:p>
            <a:fld id="{B2D4A488-2201-4E39-8177-A1F905C9E5E2}" type="datetime1">
              <a:rPr lang="en-US" b="1" smtClean="0"/>
              <a:t>9/23/2018</a:t>
            </a:fld>
            <a:endParaRPr lang="en-US" b="1" dirty="0"/>
          </a:p>
        </p:txBody>
      </p:sp>
      <p:sp>
        <p:nvSpPr>
          <p:cNvPr id="12" name="Footer Placeholder 4"/>
          <p:cNvSpPr>
            <a:spLocks noGrp="1"/>
          </p:cNvSpPr>
          <p:nvPr>
            <p:ph type="ftr" sz="quarter" idx="11"/>
          </p:nvPr>
        </p:nvSpPr>
        <p:spPr/>
        <p:txBody>
          <a:bodyPr/>
          <a:lstStyle/>
          <a:p>
            <a:r>
              <a:rPr lang="en-US" b="1" smtClean="0"/>
              <a:t>Invent Final Conference Sep. 2018</a:t>
            </a:r>
            <a:endParaRPr lang="en-US" b="1" dirty="0"/>
          </a:p>
        </p:txBody>
      </p:sp>
      <p:sp>
        <p:nvSpPr>
          <p:cNvPr id="13" name="Slide Number Placeholder 5"/>
          <p:cNvSpPr>
            <a:spLocks noGrp="1"/>
          </p:cNvSpPr>
          <p:nvPr>
            <p:ph type="sldNum" sz="quarter" idx="12"/>
          </p:nvPr>
        </p:nvSpPr>
        <p:spPr>
          <a:xfrm>
            <a:off x="8551917" y="6350040"/>
            <a:ext cx="542922" cy="463548"/>
          </a:xfrm>
        </p:spPr>
        <p:txBody>
          <a:bodyPr/>
          <a:lstStyle/>
          <a:p>
            <a:fld id="{D1D69F24-03E9-4021-92D2-0789689399D0}" type="slidenum">
              <a:rPr lang="ar-SA"/>
              <a:pPr/>
              <a:t>9</a:t>
            </a:fld>
            <a:endParaRPr lang="en-US"/>
          </a:p>
        </p:txBody>
      </p:sp>
      <p:sp>
        <p:nvSpPr>
          <p:cNvPr id="63491" name="Rectangle 3"/>
          <p:cNvSpPr>
            <a:spLocks noGrp="1" noChangeArrowheads="1"/>
          </p:cNvSpPr>
          <p:nvPr>
            <p:ph sz="quarter" idx="1"/>
          </p:nvPr>
        </p:nvSpPr>
        <p:spPr>
          <a:xfrm>
            <a:off x="957213" y="1808820"/>
            <a:ext cx="7424787" cy="4431682"/>
          </a:xfrm>
        </p:spPr>
        <p:txBody>
          <a:bodyPr>
            <a:normAutofit fontScale="92500" lnSpcReduction="20000"/>
          </a:bodyPr>
          <a:lstStyle/>
          <a:p>
            <a:pPr lvl="0"/>
            <a:r>
              <a:rPr lang="en-US" sz="3200" dirty="0" smtClean="0"/>
              <a:t>Improve local linkages (public, private, education, R&amp;D, etc.)</a:t>
            </a:r>
          </a:p>
          <a:p>
            <a:pPr lvl="0"/>
            <a:r>
              <a:rPr lang="en-US" sz="3200" dirty="0" smtClean="0"/>
              <a:t>Improve global linkages including enhancing FDI and Diaspora linkages.</a:t>
            </a:r>
          </a:p>
          <a:p>
            <a:pPr lvl="0"/>
            <a:r>
              <a:rPr lang="en-US" sz="3200" dirty="0" smtClean="0"/>
              <a:t>Increase human capital capacity by investing in skills training and strengthening capacity of S&amp;T institutions.</a:t>
            </a:r>
          </a:p>
          <a:p>
            <a:pPr lvl="0"/>
            <a:r>
              <a:rPr lang="en-US" sz="3200" dirty="0" smtClean="0"/>
              <a:t>Improve business management and marketing skills of innovators and entrepreneurs.</a:t>
            </a:r>
          </a:p>
          <a:p>
            <a:pPr marL="457200" indent="-457200">
              <a:buNone/>
            </a:pPr>
            <a:r>
              <a:rPr lang="en-US" sz="1600" dirty="0" smtClean="0"/>
              <a:t>© World Bank 2013 </a:t>
            </a:r>
          </a:p>
        </p:txBody>
      </p:sp>
      <p:sp>
        <p:nvSpPr>
          <p:cNvPr id="634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4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
        <p:nvSpPr>
          <p:cNvPr id="6350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0" hangingPunct="0">
              <a:tabLst>
                <a:tab pos="-914400" algn="l"/>
                <a:tab pos="-457200" algn="l"/>
                <a:tab pos="457200" algn="l"/>
                <a:tab pos="5715000" algn="l"/>
              </a:tabLst>
            </a:pPr>
            <a:endParaRPr kumimoji="1" lang="en-US"/>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1FA07D9A09A440A060260FBACD8473" ma:contentTypeVersion="0" ma:contentTypeDescription="Create a new document." ma:contentTypeScope="" ma:versionID="12eb84ac397744c146ed2774a514a5c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06E36F-84E4-46A5-AEDD-ADA39225B931}"/>
</file>

<file path=customXml/itemProps2.xml><?xml version="1.0" encoding="utf-8"?>
<ds:datastoreItem xmlns:ds="http://schemas.openxmlformats.org/officeDocument/2006/customXml" ds:itemID="{F338B5C5-7C91-4E83-93B8-4C7C9E841587}"/>
</file>

<file path=customXml/itemProps3.xml><?xml version="1.0" encoding="utf-8"?>
<ds:datastoreItem xmlns:ds="http://schemas.openxmlformats.org/officeDocument/2006/customXml" ds:itemID="{E659A311-F96F-4F48-8BA8-6FBD0A325E04}"/>
</file>

<file path=docProps/app.xml><?xml version="1.0" encoding="utf-8"?>
<Properties xmlns="http://schemas.openxmlformats.org/officeDocument/2006/extended-properties" xmlns:vt="http://schemas.openxmlformats.org/officeDocument/2006/docPropsVTypes">
  <TotalTime>576</TotalTime>
  <Words>2448</Words>
  <Application>Microsoft Office PowerPoint</Application>
  <PresentationFormat>On-screen Show (4:3)</PresentationFormat>
  <Paragraphs>307</Paragraphs>
  <Slides>30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Alegreya Sans</vt:lpstr>
      <vt:lpstr>Alegreya Sans SC</vt:lpstr>
      <vt:lpstr>Arial</vt:lpstr>
      <vt:lpstr>Calibri</vt:lpstr>
      <vt:lpstr>Wingdings</vt:lpstr>
      <vt:lpstr>Office Theme</vt:lpstr>
      <vt:lpstr>PowerPoint Presentation</vt:lpstr>
      <vt:lpstr>PowerPoint Presentation</vt:lpstr>
      <vt:lpstr>PowerPoint Presentation</vt:lpstr>
      <vt:lpstr>Innovation System   </vt:lpstr>
      <vt:lpstr>Why Innovate?</vt:lpstr>
      <vt:lpstr>Needed interventions</vt:lpstr>
      <vt:lpstr>Business environment</vt:lpstr>
      <vt:lpstr>Finance</vt:lpstr>
      <vt:lpstr>Skills and marketing</vt:lpstr>
      <vt:lpstr>Diversification and reform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 of the organizational objectives as an important precursor to the more detailed Year 1 action plan </vt:lpstr>
      <vt:lpstr>Short- to Medium-term Implementation Plan </vt:lpstr>
      <vt:lpstr>Short- to Medium-term Implementation Plan</vt:lpstr>
      <vt:lpstr>PowerPoint Presentation</vt:lpstr>
      <vt:lpstr>PowerPoint Presentation</vt:lpstr>
      <vt:lpstr>NCI Steering Committee</vt:lpstr>
      <vt:lpstr>How the steering committee is expected to add value to the NCI</vt:lpstr>
      <vt:lpstr>   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Fawaz Karmi</cp:lastModifiedBy>
  <cp:revision>76</cp:revision>
  <dcterms:created xsi:type="dcterms:W3CDTF">2016-09-18T11:33:49Z</dcterms:created>
  <dcterms:modified xsi:type="dcterms:W3CDTF">2018-09-23T09:16:22Z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0x010100EB1FA07D9A09A440A060260FBACD8473</vt:lpwstr>
  </property>
</Properties>
</file>